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8288000" cy="10287000"/>
  <p:notesSz cx="6858000" cy="9144000"/>
  <p:embeddedFontLst>
    <p:embeddedFont>
      <p:font typeface="Josefin Sans" pitchFamily="2" charset="0"/>
      <p:regular r:id="rId3"/>
      <p:bold r:id="rId4"/>
    </p:embeddedFont>
    <p:embeddedFont>
      <p:font typeface="Josefin Sans Bold" pitchFamily="2" charset="0"/>
      <p:regular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-se.zoom.us/j/64884723032" TargetMode="External"/><Relationship Id="rId5" Type="http://schemas.openxmlformats.org/officeDocument/2006/relationships/image" Target="../media/image4.sv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9B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DA5ABA-CC73-84B3-5829-D6F0A1353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EC3EB3C-03E5-9FDE-C450-C22F8FB2B7B7}"/>
              </a:ext>
            </a:extLst>
          </p:cNvPr>
          <p:cNvSpPr/>
          <p:nvPr/>
        </p:nvSpPr>
        <p:spPr>
          <a:xfrm>
            <a:off x="14978061" y="-3316919"/>
            <a:ext cx="7476662" cy="6633839"/>
          </a:xfrm>
          <a:custGeom>
            <a:avLst/>
            <a:gdLst/>
            <a:ahLst/>
            <a:cxnLst/>
            <a:rect l="l" t="t" r="r" b="b"/>
            <a:pathLst>
              <a:path w="7476662" h="6633839">
                <a:moveTo>
                  <a:pt x="0" y="0"/>
                </a:moveTo>
                <a:lnTo>
                  <a:pt x="7476663" y="0"/>
                </a:lnTo>
                <a:lnTo>
                  <a:pt x="7476663" y="6633838"/>
                </a:lnTo>
                <a:lnTo>
                  <a:pt x="0" y="6633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4F032F67-0DD8-3977-59E9-71788CE7D3F9}"/>
              </a:ext>
            </a:extLst>
          </p:cNvPr>
          <p:cNvSpPr/>
          <p:nvPr/>
        </p:nvSpPr>
        <p:spPr>
          <a:xfrm>
            <a:off x="1" y="1"/>
            <a:ext cx="8153400" cy="10334008"/>
          </a:xfrm>
          <a:prstGeom prst="rect">
            <a:avLst/>
          </a:prstGeom>
          <a:solidFill>
            <a:srgbClr val="FFEBE8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8EAB7FA2-95AB-5C6D-4881-DC829CB35800}"/>
              </a:ext>
            </a:extLst>
          </p:cNvPr>
          <p:cNvSpPr/>
          <p:nvPr/>
        </p:nvSpPr>
        <p:spPr>
          <a:xfrm>
            <a:off x="-6855231" y="6264463"/>
            <a:ext cx="8727621" cy="8139090"/>
          </a:xfrm>
          <a:custGeom>
            <a:avLst/>
            <a:gdLst/>
            <a:ahLst/>
            <a:cxnLst/>
            <a:rect l="l" t="t" r="r" b="b"/>
            <a:pathLst>
              <a:path w="8727621" h="7743780">
                <a:moveTo>
                  <a:pt x="0" y="0"/>
                </a:moveTo>
                <a:lnTo>
                  <a:pt x="8727622" y="0"/>
                </a:lnTo>
                <a:lnTo>
                  <a:pt x="8727622" y="7743780"/>
                </a:lnTo>
                <a:lnTo>
                  <a:pt x="0" y="77437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19999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A207C1F9-87A0-794D-82D7-542D3388E128}"/>
              </a:ext>
            </a:extLst>
          </p:cNvPr>
          <p:cNvSpPr txBox="1"/>
          <p:nvPr/>
        </p:nvSpPr>
        <p:spPr>
          <a:xfrm>
            <a:off x="7796083" y="141462"/>
            <a:ext cx="10110916" cy="32066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SI-PASS/PAL </a:t>
            </a:r>
          </a:p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ONLINE LEADER DEVELOPMENT ACTIVITIES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C54136F5-FE64-85E1-484B-CFFAB860AB5A}"/>
              </a:ext>
            </a:extLst>
          </p:cNvPr>
          <p:cNvSpPr txBox="1"/>
          <p:nvPr/>
        </p:nvSpPr>
        <p:spPr>
          <a:xfrm>
            <a:off x="364932" y="607808"/>
            <a:ext cx="7772400" cy="73743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ACTIVITIES SPRING 2025: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sefi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</a:rPr>
              <a:t>LinkedIn group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sz="2000" i="1" dirty="0">
              <a:solidFill>
                <a:prstClr val="black"/>
              </a:solidFill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a unique chance to network with Leaders from across Europe, join our</a:t>
            </a:r>
            <a:r>
              <a:rPr lang="en-US" sz="20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LinkedIn group by scanning this QR-code or by searching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“SI-PASS/PAL Leaders in Europe” on LinkedIn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26</a:t>
            </a:r>
            <a:r>
              <a:rPr lang="en-US" sz="2400" baseline="30000" dirty="0">
                <a:solidFill>
                  <a:srgbClr val="000000"/>
                </a:solidFill>
                <a:latin typeface="Josefin Sans"/>
              </a:rPr>
              <a:t>TH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MARCH, 12-1PM GMT/1-2PM CET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Supercharge Revision and Exam Preparation –Getting ready for end-of-year sessions</a:t>
            </a:r>
          </a:p>
          <a:p>
            <a:pPr>
              <a:lnSpc>
                <a:spcPts val="3373"/>
              </a:lnSpc>
            </a:pPr>
            <a:r>
              <a:rPr lang="en-GB" sz="1800" i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Join SI-PASS supervisors Polly Harper and Han-Na Cha from the University of Birmingham who will guide us through discussions and idea-sharing for how to run engaging and collaborative SI-PASS sessions, focusing on revision and exam preparation.</a:t>
            </a:r>
            <a:endParaRPr lang="en-GB" sz="2000" b="1" i="1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2"/>
              </a:lnSpc>
            </a:pPr>
            <a:r>
              <a:rPr lang="en-GB" sz="2000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Z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oom-link: 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  <a:hlinkClick r:id="rId6"/>
              </a:rPr>
              <a:t>https://lu-se.zoom.us/j/64884723032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GB" sz="20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9EA75C25-A196-1398-A412-32DAD2108051}"/>
              </a:ext>
            </a:extLst>
          </p:cNvPr>
          <p:cNvSpPr txBox="1"/>
          <p:nvPr/>
        </p:nvSpPr>
        <p:spPr>
          <a:xfrm>
            <a:off x="8297047" y="3495965"/>
            <a:ext cx="9779525" cy="5564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WHAT ARE THE ONLINE LEADER DEVELOPMENT ACTIVITIES? 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FOCUS ON CONTINUING </a:t>
            </a: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PROFESSIONAL DEVELOPMENT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(CPD) FOR SI-PASS/PAL LEADERS</a:t>
            </a: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NETWORKING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OPPORTUNITY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HOW DOES IT WORK?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FREE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TO ATTEND FOR SI-PASS/PAL LEADERS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SIGN UP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VIA THE QR CODE (encouraged but not required) 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HOSTED ON </a:t>
            </a:r>
            <a:r>
              <a:rPr lang="en-US" sz="2400" dirty="0">
                <a:solidFill>
                  <a:srgbClr val="000000"/>
                </a:solidFill>
                <a:latin typeface="Josefin Sans Bold"/>
              </a:rPr>
              <a:t>ZOOM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BY THE </a:t>
            </a:r>
          </a:p>
          <a:p>
            <a:pPr>
              <a:lnSpc>
                <a:spcPts val="3069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     EUROPEAN CENTER FOR SI-PASS/PAL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 algn="ctr">
              <a:lnSpc>
                <a:spcPts val="3069"/>
              </a:lnSpc>
              <a:spcBef>
                <a:spcPct val="0"/>
              </a:spcBef>
            </a:pPr>
            <a:endParaRPr lang="en-US" sz="2557" dirty="0">
              <a:solidFill>
                <a:srgbClr val="000000"/>
              </a:solidFill>
              <a:latin typeface="Josefin Sans"/>
            </a:endParaRPr>
          </a:p>
        </p:txBody>
      </p:sp>
      <p:pic>
        <p:nvPicPr>
          <p:cNvPr id="10" name="Bildobjekt 9" descr="En bild som visar mönster, kvadrat, pixel, korsordspussel&#10;&#10;Automatiskt genererad beskrivning">
            <a:extLst>
              <a:ext uri="{FF2B5EF4-FFF2-40B4-BE49-F238E27FC236}">
                <a16:creationId xmlns:a16="http://schemas.microsoft.com/office/drawing/2014/main" id="{2A91E940-AC22-D1DE-D063-0AB40FFCE1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768" y="2824745"/>
            <a:ext cx="1046728" cy="1046728"/>
          </a:xfrm>
          <a:prstGeom prst="rect">
            <a:avLst/>
          </a:prstGeom>
        </p:spPr>
      </p:pic>
      <p:pic>
        <p:nvPicPr>
          <p:cNvPr id="6" name="Bildobjekt 5" descr="En bild som visar mönster, pixel&#10;&#10;Automatiskt genererad beskrivning">
            <a:extLst>
              <a:ext uri="{FF2B5EF4-FFF2-40B4-BE49-F238E27FC236}">
                <a16:creationId xmlns:a16="http://schemas.microsoft.com/office/drawing/2014/main" id="{09C2876B-F24B-91C7-A5B1-F80CC13DEBE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7734300"/>
            <a:ext cx="2133600" cy="2133600"/>
          </a:xfrm>
          <a:prstGeom prst="rect">
            <a:avLst/>
          </a:prstGeom>
        </p:spPr>
      </p:pic>
      <p:pic>
        <p:nvPicPr>
          <p:cNvPr id="5" name="Bildobjekt 4" descr="En bild som visar text, Teckensnitt, symbol, logotyp&#10;&#10;Automatiskt genererad beskrivning">
            <a:extLst>
              <a:ext uri="{FF2B5EF4-FFF2-40B4-BE49-F238E27FC236}">
                <a16:creationId xmlns:a16="http://schemas.microsoft.com/office/drawing/2014/main" id="{273C20E8-D8A8-DAA0-3A39-DE5E31B1283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124" b="92697" l="677" r="98139">
                        <a14:foregroundMark x1="1015" y1="8427" x2="1015" y2="8427"/>
                        <a14:foregroundMark x1="5753" y1="6180" x2="5753" y2="6180"/>
                        <a14:foregroundMark x1="846" y1="5618" x2="846" y2="5618"/>
                        <a14:foregroundMark x1="8629" y1="16292" x2="8629" y2="16292"/>
                        <a14:foregroundMark x1="12352" y1="8427" x2="12352" y2="8427"/>
                        <a14:foregroundMark x1="13875" y1="10112" x2="13875" y2="10112"/>
                        <a14:foregroundMark x1="17259" y1="7865" x2="17259" y2="7865"/>
                        <a14:foregroundMark x1="17259" y1="12360" x2="17259" y2="12360"/>
                        <a14:foregroundMark x1="18105" y1="16292" x2="18105" y2="16292"/>
                        <a14:foregroundMark x1="18613" y1="17978" x2="18613" y2="17978"/>
                        <a14:foregroundMark x1="19628" y1="17978" x2="19628" y2="17978"/>
                        <a14:foregroundMark x1="20643" y1="17416" x2="20643" y2="17416"/>
                        <a14:foregroundMark x1="21658" y1="14045" x2="21658" y2="14045"/>
                        <a14:foregroundMark x1="24196" y1="8427" x2="24196" y2="8427"/>
                        <a14:foregroundMark x1="29103" y1="7303" x2="29103" y2="7303"/>
                        <a14:foregroundMark x1="29103" y1="2247" x2="29103" y2="2247"/>
                        <a14:foregroundMark x1="33841" y1="15169" x2="33841" y2="15169"/>
                        <a14:foregroundMark x1="34518" y1="10112" x2="34518" y2="10112"/>
                        <a14:foregroundMark x1="35195" y1="5618" x2="35195" y2="5618"/>
                        <a14:foregroundMark x1="36548" y1="5056" x2="36548" y2="5056"/>
                        <a14:foregroundMark x1="40440" y1="8427" x2="40440" y2="8427"/>
                        <a14:foregroundMark x1="42132" y1="8427" x2="42132" y2="8427"/>
                        <a14:foregroundMark x1="43486" y1="16854" x2="43486" y2="16854"/>
                        <a14:foregroundMark x1="49408" y1="6742" x2="49408" y2="6742"/>
                        <a14:foregroundMark x1="54822" y1="5056" x2="54822" y2="5056"/>
                        <a14:foregroundMark x1="59729" y1="5618" x2="59729" y2="5618"/>
                        <a14:foregroundMark x1="62944" y1="16292" x2="62944" y2="16292"/>
                        <a14:foregroundMark x1="67174" y1="12921" x2="67174" y2="12921"/>
                        <a14:foregroundMark x1="72420" y1="8989" x2="72420" y2="8989"/>
                        <a14:foregroundMark x1="76650" y1="8989" x2="76650" y2="8989"/>
                        <a14:foregroundMark x1="83926" y1="10112" x2="83926" y2="10112"/>
                        <a14:foregroundMark x1="67174" y1="2809" x2="67174" y2="2809"/>
                        <a14:foregroundMark x1="88325" y1="8427" x2="88325" y2="8427"/>
                        <a14:foregroundMark x1="90355" y1="17978" x2="90355" y2="17978"/>
                        <a14:foregroundMark x1="95431" y1="8427" x2="95431" y2="8427"/>
                        <a14:foregroundMark x1="4399" y1="62360" x2="4399" y2="62360"/>
                        <a14:foregroundMark x1="7953" y1="39888" x2="7953" y2="39888"/>
                        <a14:foregroundMark x1="5584" y1="39888" x2="5584" y2="39888"/>
                        <a14:foregroundMark x1="2200" y1="42697" x2="2200" y2="42697"/>
                        <a14:foregroundMark x1="1354" y1="51685" x2="1354" y2="51685"/>
                        <a14:foregroundMark x1="5922" y1="64607" x2="5922" y2="64607"/>
                        <a14:foregroundMark x1="8291" y1="74157" x2="8291" y2="74157"/>
                        <a14:foregroundMark x1="8629" y1="82022" x2="8629" y2="82022"/>
                        <a14:foregroundMark x1="15905" y1="58989" x2="15905" y2="58989"/>
                        <a14:foregroundMark x1="15228" y1="42697" x2="15228" y2="42697"/>
                        <a14:foregroundMark x1="21151" y1="65730" x2="21151" y2="65730"/>
                        <a14:foregroundMark x1="21658" y1="63483" x2="21658" y2="63483"/>
                        <a14:foregroundMark x1="32487" y1="94382" x2="32487" y2="94382"/>
                        <a14:foregroundMark x1="15567" y1="78652" x2="15567" y2="78652"/>
                        <a14:foregroundMark x1="5584" y1="92135" x2="5584" y2="92135"/>
                        <a14:foregroundMark x1="47208" y1="61236" x2="47208" y2="61236"/>
                        <a14:foregroundMark x1="47377" y1="43258" x2="47377" y2="43258"/>
                        <a14:foregroundMark x1="47377" y1="85393" x2="47377" y2="85393"/>
                        <a14:foregroundMark x1="47039" y1="72472" x2="47039" y2="72472"/>
                        <a14:foregroundMark x1="47039" y1="78652" x2="47039" y2="78652"/>
                        <a14:foregroundMark x1="47885" y1="63483" x2="47885" y2="63483"/>
                        <a14:foregroundMark x1="52623" y1="66854" x2="52623" y2="66854"/>
                        <a14:foregroundMark x1="55838" y1="56180" x2="55838" y2="56180"/>
                        <a14:foregroundMark x1="63113" y1="53933" x2="63113" y2="53933"/>
                        <a14:foregroundMark x1="64805" y1="42697" x2="64805" y2="42697"/>
                        <a14:foregroundMark x1="64298" y1="49438" x2="64298" y2="49438"/>
                        <a14:foregroundMark x1="61591" y1="72472" x2="61591" y2="72472"/>
                        <a14:foregroundMark x1="62267" y1="62360" x2="62267" y2="62360"/>
                        <a14:foregroundMark x1="60406" y1="78652" x2="60406" y2="78652"/>
                        <a14:foregroundMark x1="65144" y1="75843" x2="65144" y2="75843"/>
                        <a14:foregroundMark x1="70897" y1="75843" x2="70897" y2="75843"/>
                        <a14:foregroundMark x1="69205" y1="75843" x2="69205" y2="75843"/>
                        <a14:foregroundMark x1="72081" y1="78652" x2="72081" y2="78652"/>
                        <a14:foregroundMark x1="77834" y1="48876" x2="77834" y2="48876"/>
                        <a14:foregroundMark x1="82741" y1="37640" x2="82741" y2="37640"/>
                        <a14:foregroundMark x1="79526" y1="40449" x2="79526" y2="40449"/>
                        <a14:foregroundMark x1="77665" y1="57303" x2="77665" y2="57303"/>
                        <a14:foregroundMark x1="83080" y1="66854" x2="83080" y2="66854"/>
                        <a14:foregroundMark x1="84602" y1="77528" x2="84602" y2="77528"/>
                        <a14:foregroundMark x1="84095" y1="87079" x2="84095" y2="87079"/>
                        <a14:foregroundMark x1="96447" y1="38202" x2="96447" y2="38202"/>
                        <a14:foregroundMark x1="92217" y1="41573" x2="92217" y2="41573"/>
                        <a14:foregroundMark x1="91540" y1="56180" x2="91540" y2="56180"/>
                        <a14:foregroundMark x1="97124" y1="68539" x2="97124" y2="68539"/>
                        <a14:foregroundMark x1="98139" y1="77528" x2="98139" y2="77528"/>
                        <a14:foregroundMark x1="24196" y1="6742" x2="24196" y2="6742"/>
                        <a14:foregroundMark x1="49746" y1="15169" x2="49746" y2="15169"/>
                        <a14:foregroundMark x1="37563" y1="15730" x2="37563" y2="15730"/>
                        <a14:foregroundMark x1="71066" y1="10112" x2="71066" y2="10112"/>
                        <a14:foregroundMark x1="92893" y1="12360" x2="92893" y2="12360"/>
                        <a14:foregroundMark x1="95262" y1="5056" x2="95262" y2="5056"/>
                        <a14:foregroundMark x1="96447" y1="10112" x2="96447" y2="10112"/>
                        <a14:backgroundMark x1="21658" y1="36517" x2="21658" y2="36517"/>
                        <a14:backgroundMark x1="41794" y1="36517" x2="41794" y2="36517"/>
                        <a14:backgroundMark x1="13536" y1="5618" x2="13536" y2="5618"/>
                        <a14:backgroundMark x1="25719" y1="6180" x2="25719" y2="6180"/>
                        <a14:backgroundMark x1="72081" y1="5618" x2="72081" y2="5618"/>
                        <a14:backgroundMark x1="96785" y1="5056" x2="96785" y2="5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365" y="9416599"/>
            <a:ext cx="2889927" cy="87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bdb74b30-9568-4856-bdbf-06759778fcbc}" enabled="0" method="" siteId="{bdb74b30-9568-4856-bdbf-06759778fc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176</Words>
  <Application>Microsoft Office PowerPoint</Application>
  <PresentationFormat>Anpassad</PresentationFormat>
  <Paragraphs>25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Calibri</vt:lpstr>
      <vt:lpstr>Josefin Sans Bold</vt:lpstr>
      <vt:lpstr>Aptos</vt:lpstr>
      <vt:lpstr>Arial</vt:lpstr>
      <vt:lpstr>Josefin Sans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FIKA Slide</dc:title>
  <dc:creator>Isabella Fairclough</dc:creator>
  <cp:lastModifiedBy>Linda Dahlberg</cp:lastModifiedBy>
  <cp:revision>129</cp:revision>
  <dcterms:created xsi:type="dcterms:W3CDTF">2006-08-16T00:00:00Z</dcterms:created>
  <dcterms:modified xsi:type="dcterms:W3CDTF">2025-03-10T12:25:20Z</dcterms:modified>
  <dc:identifier>DAFrg9_Sj6U</dc:identifier>
</cp:coreProperties>
</file>