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384" r:id="rId3"/>
    <p:sldId id="366" r:id="rId4"/>
    <p:sldId id="368" r:id="rId5"/>
    <p:sldId id="370" r:id="rId6"/>
    <p:sldId id="387" r:id="rId7"/>
    <p:sldId id="371" r:id="rId8"/>
    <p:sldId id="386" r:id="rId9"/>
    <p:sldId id="381" r:id="rId10"/>
    <p:sldId id="372" r:id="rId11"/>
    <p:sldId id="383" r:id="rId12"/>
    <p:sldId id="375" r:id="rId13"/>
    <p:sldId id="380" r:id="rId14"/>
    <p:sldId id="367" r:id="rId15"/>
    <p:sldId id="378" r:id="rId16"/>
    <p:sldId id="362" r:id="rId17"/>
    <p:sldId id="388" r:id="rId18"/>
    <p:sldId id="363" r:id="rId19"/>
    <p:sldId id="389" r:id="rId20"/>
    <p:sldId id="369" r:id="rId21"/>
    <p:sldId id="390" r:id="rId22"/>
    <p:sldId id="391" r:id="rId23"/>
  </p:sldIdLst>
  <p:sldSz cx="12192000" cy="6858000"/>
  <p:notesSz cx="6811963" cy="99425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6188A-65C2-383C-FB00-22F661FAA40B}" v="40" dt="2025-05-15T07:46:06.841"/>
    <p1510:client id="{79552D50-1B93-479F-9964-C51E3BE1D1AF}" v="822" dt="2025-05-15T17:53:20.613"/>
    <p1510:client id="{A901B7A5-A7DD-1CB3-1F22-03B510562AED}" v="6" dt="2025-05-15T07:32:13.1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54" autoAdjust="0"/>
  </p:normalViewPr>
  <p:slideViewPr>
    <p:cSldViewPr snapToGrid="0">
      <p:cViewPr>
        <p:scale>
          <a:sx n="60" d="100"/>
          <a:sy n="60" d="100"/>
        </p:scale>
        <p:origin x="1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Johansson" userId="dc0046fe-0e51-4356-8b19-76d3a5454215" providerId="ADAL" clId="{79552D50-1B93-479F-9964-C51E3BE1D1AF}"/>
    <pc:docChg chg="undo custSel addSld delSld modSld sldOrd modNotesMaster">
      <pc:chgData name="Jenny Johansson" userId="dc0046fe-0e51-4356-8b19-76d3a5454215" providerId="ADAL" clId="{79552D50-1B93-479F-9964-C51E3BE1D1AF}" dt="2025-05-15T18:04:39.530" v="6731" actId="20577"/>
      <pc:docMkLst>
        <pc:docMk/>
      </pc:docMkLst>
      <pc:sldChg chg="modSp del mod modNotesTx">
        <pc:chgData name="Jenny Johansson" userId="dc0046fe-0e51-4356-8b19-76d3a5454215" providerId="ADAL" clId="{79552D50-1B93-479F-9964-C51E3BE1D1AF}" dt="2025-05-09T07:57:16.338" v="3305" actId="47"/>
        <pc:sldMkLst>
          <pc:docMk/>
          <pc:sldMk cId="2508809388" sldId="364"/>
        </pc:sldMkLst>
      </pc:sldChg>
      <pc:sldChg chg="addSp delSp modSp mod modNotesTx">
        <pc:chgData name="Jenny Johansson" userId="dc0046fe-0e51-4356-8b19-76d3a5454215" providerId="ADAL" clId="{79552D50-1B93-479F-9964-C51E3BE1D1AF}" dt="2025-05-14T08:47:18.661" v="5253" actId="20577"/>
        <pc:sldMkLst>
          <pc:docMk/>
          <pc:sldMk cId="428599566" sldId="366"/>
        </pc:sldMkLst>
        <pc:picChg chg="add mod modCrop">
          <ac:chgData name="Jenny Johansson" userId="dc0046fe-0e51-4356-8b19-76d3a5454215" providerId="ADAL" clId="{79552D50-1B93-479F-9964-C51E3BE1D1AF}" dt="2025-05-02T07:55:25.611" v="1141" actId="1076"/>
          <ac:picMkLst>
            <pc:docMk/>
            <pc:sldMk cId="428599566" sldId="366"/>
            <ac:picMk id="2" creationId="{9B65DBA2-2074-7965-68A8-78E6D0E9CAE6}"/>
          </ac:picMkLst>
        </pc:picChg>
        <pc:picChg chg="add mod">
          <ac:chgData name="Jenny Johansson" userId="dc0046fe-0e51-4356-8b19-76d3a5454215" providerId="ADAL" clId="{79552D50-1B93-479F-9964-C51E3BE1D1AF}" dt="2025-04-30T06:32:40.501" v="602" actId="1076"/>
          <ac:picMkLst>
            <pc:docMk/>
            <pc:sldMk cId="428599566" sldId="366"/>
            <ac:picMk id="4" creationId="{09E097AD-B1B6-9F3A-92EB-60971D06D1F8}"/>
          </ac:picMkLst>
        </pc:picChg>
        <pc:picChg chg="add mod">
          <ac:chgData name="Jenny Johansson" userId="dc0046fe-0e51-4356-8b19-76d3a5454215" providerId="ADAL" clId="{79552D50-1B93-479F-9964-C51E3BE1D1AF}" dt="2025-05-02T08:18:14.765" v="1623" actId="1076"/>
          <ac:picMkLst>
            <pc:docMk/>
            <pc:sldMk cId="428599566" sldId="366"/>
            <ac:picMk id="6" creationId="{09056316-4980-5334-A600-3E2F514F8DC0}"/>
          </ac:picMkLst>
        </pc:picChg>
        <pc:picChg chg="add mod">
          <ac:chgData name="Jenny Johansson" userId="dc0046fe-0e51-4356-8b19-76d3a5454215" providerId="ADAL" clId="{79552D50-1B93-479F-9964-C51E3BE1D1AF}" dt="2025-05-02T08:17:49.694" v="1620" actId="1076"/>
          <ac:picMkLst>
            <pc:docMk/>
            <pc:sldMk cId="428599566" sldId="366"/>
            <ac:picMk id="7" creationId="{5FDB3020-8AAA-1C7E-6FED-4439800CCAAE}"/>
          </ac:picMkLst>
        </pc:picChg>
        <pc:picChg chg="mod">
          <ac:chgData name="Jenny Johansson" userId="dc0046fe-0e51-4356-8b19-76d3a5454215" providerId="ADAL" clId="{79552D50-1B93-479F-9964-C51E3BE1D1AF}" dt="2025-05-02T08:18:05.106" v="1622" actId="1076"/>
          <ac:picMkLst>
            <pc:docMk/>
            <pc:sldMk cId="428599566" sldId="366"/>
            <ac:picMk id="12" creationId="{D7B37421-D5C6-BC41-9584-2F0405A6B7C6}"/>
          </ac:picMkLst>
        </pc:picChg>
      </pc:sldChg>
      <pc:sldChg chg="addSp delSp modSp mod modNotesTx">
        <pc:chgData name="Jenny Johansson" userId="dc0046fe-0e51-4356-8b19-76d3a5454215" providerId="ADAL" clId="{79552D50-1B93-479F-9964-C51E3BE1D1AF}" dt="2025-05-05T08:37:45.508" v="1861" actId="20577"/>
        <pc:sldMkLst>
          <pc:docMk/>
          <pc:sldMk cId="622519723" sldId="367"/>
        </pc:sldMkLst>
        <pc:graphicFrameChg chg="add mod">
          <ac:chgData name="Jenny Johansson" userId="dc0046fe-0e51-4356-8b19-76d3a5454215" providerId="ADAL" clId="{79552D50-1B93-479F-9964-C51E3BE1D1AF}" dt="2025-05-02T08:16:12.055" v="1613" actId="255"/>
          <ac:graphicFrameMkLst>
            <pc:docMk/>
            <pc:sldMk cId="622519723" sldId="367"/>
            <ac:graphicFrameMk id="3" creationId="{74F41B03-D0C8-0863-EFD5-1E24898228C3}"/>
          </ac:graphicFrameMkLst>
        </pc:graphicFrameChg>
      </pc:sldChg>
      <pc:sldChg chg="modSp mod modNotesTx">
        <pc:chgData name="Jenny Johansson" userId="dc0046fe-0e51-4356-8b19-76d3a5454215" providerId="ADAL" clId="{79552D50-1B93-479F-9964-C51E3BE1D1AF}" dt="2025-05-15T17:29:09.458" v="6431" actId="27636"/>
        <pc:sldMkLst>
          <pc:docMk/>
          <pc:sldMk cId="1553331183" sldId="368"/>
        </pc:sldMkLst>
        <pc:spChg chg="mod">
          <ac:chgData name="Jenny Johansson" userId="dc0046fe-0e51-4356-8b19-76d3a5454215" providerId="ADAL" clId="{79552D50-1B93-479F-9964-C51E3BE1D1AF}" dt="2025-04-29T13:08:14.022" v="67" actId="20577"/>
          <ac:spMkLst>
            <pc:docMk/>
            <pc:sldMk cId="1553331183" sldId="368"/>
            <ac:spMk id="2" creationId="{F518FD62-7D7A-C54D-F0B1-759CCE659606}"/>
          </ac:spMkLst>
        </pc:spChg>
        <pc:graphicFrameChg chg="mod">
          <ac:chgData name="Jenny Johansson" userId="dc0046fe-0e51-4356-8b19-76d3a5454215" providerId="ADAL" clId="{79552D50-1B93-479F-9964-C51E3BE1D1AF}" dt="2025-05-15T17:29:09.458" v="6431" actId="27636"/>
          <ac:graphicFrameMkLst>
            <pc:docMk/>
            <pc:sldMk cId="1553331183" sldId="368"/>
            <ac:graphicFrameMk id="4" creationId="{F17228F4-E1BA-77A9-0C1D-F06C96E8EBF3}"/>
          </ac:graphicFrameMkLst>
        </pc:graphicFrameChg>
      </pc:sldChg>
      <pc:sldChg chg="addSp delSp modSp mod modTransition modNotesTx">
        <pc:chgData name="Jenny Johansson" userId="dc0046fe-0e51-4356-8b19-76d3a5454215" providerId="ADAL" clId="{79552D50-1B93-479F-9964-C51E3BE1D1AF}" dt="2025-05-14T13:24:24.235" v="6360" actId="20577"/>
        <pc:sldMkLst>
          <pc:docMk/>
          <pc:sldMk cId="1710186283" sldId="370"/>
        </pc:sldMkLst>
      </pc:sldChg>
      <pc:sldChg chg="addSp delSp modSp mod ord modNotesTx">
        <pc:chgData name="Jenny Johansson" userId="dc0046fe-0e51-4356-8b19-76d3a5454215" providerId="ADAL" clId="{79552D50-1B93-479F-9964-C51E3BE1D1AF}" dt="2025-05-14T09:01:50.972" v="5841" actId="20577"/>
        <pc:sldMkLst>
          <pc:docMk/>
          <pc:sldMk cId="3656364847" sldId="371"/>
        </pc:sldMkLst>
        <pc:spChg chg="mod">
          <ac:chgData name="Jenny Johansson" userId="dc0046fe-0e51-4356-8b19-76d3a5454215" providerId="ADAL" clId="{79552D50-1B93-479F-9964-C51E3BE1D1AF}" dt="2025-05-12T13:26:59.689" v="3730" actId="1076"/>
          <ac:spMkLst>
            <pc:docMk/>
            <pc:sldMk cId="3656364847" sldId="371"/>
            <ac:spMk id="4" creationId="{1DD13082-B582-44B1-8091-B47D0055C133}"/>
          </ac:spMkLst>
        </pc:spChg>
        <pc:graphicFrameChg chg="add mod">
          <ac:chgData name="Jenny Johansson" userId="dc0046fe-0e51-4356-8b19-76d3a5454215" providerId="ADAL" clId="{79552D50-1B93-479F-9964-C51E3BE1D1AF}" dt="2025-05-12T13:27:19.471" v="3734" actId="1076"/>
          <ac:graphicFrameMkLst>
            <pc:docMk/>
            <pc:sldMk cId="3656364847" sldId="371"/>
            <ac:graphicFrameMk id="9" creationId="{EEB3F279-DBA7-DEE4-12AB-7D198D46CBC5}"/>
          </ac:graphicFrameMkLst>
        </pc:graphicFrameChg>
      </pc:sldChg>
      <pc:sldChg chg="modSp mod modAnim modNotesTx">
        <pc:chgData name="Jenny Johansson" userId="dc0046fe-0e51-4356-8b19-76d3a5454215" providerId="ADAL" clId="{79552D50-1B93-479F-9964-C51E3BE1D1AF}" dt="2025-05-14T09:04:02.400" v="6078" actId="20577"/>
        <pc:sldMkLst>
          <pc:docMk/>
          <pc:sldMk cId="1538895069" sldId="372"/>
        </pc:sldMkLst>
        <pc:spChg chg="mod">
          <ac:chgData name="Jenny Johansson" userId="dc0046fe-0e51-4356-8b19-76d3a5454215" providerId="ADAL" clId="{79552D50-1B93-479F-9964-C51E3BE1D1AF}" dt="2025-05-08T13:54:50.950" v="3235" actId="20577"/>
          <ac:spMkLst>
            <pc:docMk/>
            <pc:sldMk cId="1538895069" sldId="372"/>
            <ac:spMk id="2" creationId="{28E3DB66-4CC8-748F-3C8A-631ED3C59F3D}"/>
          </ac:spMkLst>
        </pc:spChg>
        <pc:graphicFrameChg chg="mod">
          <ac:chgData name="Jenny Johansson" userId="dc0046fe-0e51-4356-8b19-76d3a5454215" providerId="ADAL" clId="{79552D50-1B93-479F-9964-C51E3BE1D1AF}" dt="2025-04-29T13:21:07.211" v="93" actId="14100"/>
          <ac:graphicFrameMkLst>
            <pc:docMk/>
            <pc:sldMk cId="1538895069" sldId="372"/>
            <ac:graphicFrameMk id="4" creationId="{1039D043-8340-456F-7DEA-369AE4B7955F}"/>
          </ac:graphicFrameMkLst>
        </pc:graphicFrameChg>
      </pc:sldChg>
      <pc:sldChg chg="addSp delSp modSp mod modNotesTx">
        <pc:chgData name="Jenny Johansson" userId="dc0046fe-0e51-4356-8b19-76d3a5454215" providerId="ADAL" clId="{79552D50-1B93-479F-9964-C51E3BE1D1AF}" dt="2025-05-13T11:04:03.295" v="4541" actId="20577"/>
        <pc:sldMkLst>
          <pc:docMk/>
          <pc:sldMk cId="3653692645" sldId="375"/>
        </pc:sldMkLst>
        <pc:graphicFrameChg chg="add mod modGraphic">
          <ac:chgData name="Jenny Johansson" userId="dc0046fe-0e51-4356-8b19-76d3a5454215" providerId="ADAL" clId="{79552D50-1B93-479F-9964-C51E3BE1D1AF}" dt="2025-04-30T06:46:07.677" v="717" actId="20577"/>
          <ac:graphicFrameMkLst>
            <pc:docMk/>
            <pc:sldMk cId="3653692645" sldId="375"/>
            <ac:graphicFrameMk id="12" creationId="{AD681BD7-600B-E79A-6EC3-FF3A48DB10A3}"/>
          </ac:graphicFrameMkLst>
        </pc:graphicFrameChg>
      </pc:sldChg>
      <pc:sldChg chg="del">
        <pc:chgData name="Jenny Johansson" userId="dc0046fe-0e51-4356-8b19-76d3a5454215" providerId="ADAL" clId="{79552D50-1B93-479F-9964-C51E3BE1D1AF}" dt="2025-04-29T12:50:51.513" v="0" actId="47"/>
        <pc:sldMkLst>
          <pc:docMk/>
          <pc:sldMk cId="3036469584" sldId="376"/>
        </pc:sldMkLst>
      </pc:sldChg>
      <pc:sldChg chg="modSp del">
        <pc:chgData name="Jenny Johansson" userId="dc0046fe-0e51-4356-8b19-76d3a5454215" providerId="ADAL" clId="{79552D50-1B93-479F-9964-C51E3BE1D1AF}" dt="2025-05-08T12:53:18.800" v="2851" actId="47"/>
        <pc:sldMkLst>
          <pc:docMk/>
          <pc:sldMk cId="1214385525" sldId="377"/>
        </pc:sldMkLst>
      </pc:sldChg>
      <pc:sldChg chg="modSp mod modNotesTx">
        <pc:chgData name="Jenny Johansson" userId="dc0046fe-0e51-4356-8b19-76d3a5454215" providerId="ADAL" clId="{79552D50-1B93-479F-9964-C51E3BE1D1AF}" dt="2025-05-15T18:04:39.530" v="6731" actId="20577"/>
        <pc:sldMkLst>
          <pc:docMk/>
          <pc:sldMk cId="3060821751" sldId="378"/>
        </pc:sldMkLst>
        <pc:spChg chg="mod">
          <ac:chgData name="Jenny Johansson" userId="dc0046fe-0e51-4356-8b19-76d3a5454215" providerId="ADAL" clId="{79552D50-1B93-479F-9964-C51E3BE1D1AF}" dt="2025-04-29T13:03:50.086" v="48" actId="20577"/>
          <ac:spMkLst>
            <pc:docMk/>
            <pc:sldMk cId="3060821751" sldId="378"/>
            <ac:spMk id="2" creationId="{45E631EE-65CD-1B54-2438-48D9C6429A69}"/>
          </ac:spMkLst>
        </pc:spChg>
        <pc:spChg chg="mod">
          <ac:chgData name="Jenny Johansson" userId="dc0046fe-0e51-4356-8b19-76d3a5454215" providerId="ADAL" clId="{79552D50-1B93-479F-9964-C51E3BE1D1AF}" dt="2025-05-15T18:04:39.530" v="6731" actId="20577"/>
          <ac:spMkLst>
            <pc:docMk/>
            <pc:sldMk cId="3060821751" sldId="378"/>
            <ac:spMk id="3" creationId="{2E71B0F6-90FA-8CEA-53D9-9E70F4510C8A}"/>
          </ac:spMkLst>
        </pc:spChg>
      </pc:sldChg>
      <pc:sldChg chg="addSp delSp modSp mod modNotesTx">
        <pc:chgData name="Jenny Johansson" userId="dc0046fe-0e51-4356-8b19-76d3a5454215" providerId="ADAL" clId="{79552D50-1B93-479F-9964-C51E3BE1D1AF}" dt="2025-05-14T08:33:59.118" v="4987" actId="20577"/>
        <pc:sldMkLst>
          <pc:docMk/>
          <pc:sldMk cId="44768937" sldId="380"/>
        </pc:sldMkLst>
        <pc:spChg chg="mod">
          <ac:chgData name="Jenny Johansson" userId="dc0046fe-0e51-4356-8b19-76d3a5454215" providerId="ADAL" clId="{79552D50-1B93-479F-9964-C51E3BE1D1AF}" dt="2025-05-02T08:24:26.185" v="1761" actId="20577"/>
          <ac:spMkLst>
            <pc:docMk/>
            <pc:sldMk cId="44768937" sldId="380"/>
            <ac:spMk id="3" creationId="{3999BB92-30D9-4190-9003-79B067AB2139}"/>
          </ac:spMkLst>
        </pc:spChg>
        <pc:spChg chg="add mod">
          <ac:chgData name="Jenny Johansson" userId="dc0046fe-0e51-4356-8b19-76d3a5454215" providerId="ADAL" clId="{79552D50-1B93-479F-9964-C51E3BE1D1AF}" dt="2025-05-02T08:23:43.366" v="1713" actId="255"/>
          <ac:spMkLst>
            <pc:docMk/>
            <pc:sldMk cId="44768937" sldId="380"/>
            <ac:spMk id="8" creationId="{F9202A4E-8188-8389-648E-81AAD0B3B9FC}"/>
          </ac:spMkLst>
        </pc:spChg>
        <pc:spChg chg="add del mod">
          <ac:chgData name="Jenny Johansson" userId="dc0046fe-0e51-4356-8b19-76d3a5454215" providerId="ADAL" clId="{79552D50-1B93-479F-9964-C51E3BE1D1AF}" dt="2025-05-02T08:24:14.660" v="1760" actId="20577"/>
          <ac:spMkLst>
            <pc:docMk/>
            <pc:sldMk cId="44768937" sldId="380"/>
            <ac:spMk id="9" creationId="{9E799714-BFBE-9520-085C-8C5A8C899F90}"/>
          </ac:spMkLst>
        </pc:spChg>
        <pc:graphicFrameChg chg="mod modGraphic">
          <ac:chgData name="Jenny Johansson" userId="dc0046fe-0e51-4356-8b19-76d3a5454215" providerId="ADAL" clId="{79552D50-1B93-479F-9964-C51E3BE1D1AF}" dt="2025-05-02T08:21:13.154" v="1629" actId="14734"/>
          <ac:graphicFrameMkLst>
            <pc:docMk/>
            <pc:sldMk cId="44768937" sldId="380"/>
            <ac:graphicFrameMk id="4" creationId="{59A42D29-EDCB-4188-BF26-03DBF7730CB9}"/>
          </ac:graphicFrameMkLst>
        </pc:graphicFrameChg>
        <pc:picChg chg="add mod">
          <ac:chgData name="Jenny Johansson" userId="dc0046fe-0e51-4356-8b19-76d3a5454215" providerId="ADAL" clId="{79552D50-1B93-479F-9964-C51E3BE1D1AF}" dt="2025-05-02T08:23:06.578" v="1690" actId="1076"/>
          <ac:picMkLst>
            <pc:docMk/>
            <pc:sldMk cId="44768937" sldId="380"/>
            <ac:picMk id="5" creationId="{E56E1A5D-014B-14A8-63D1-E3F5D28BEA54}"/>
          </ac:picMkLst>
        </pc:picChg>
        <pc:picChg chg="add mod">
          <ac:chgData name="Jenny Johansson" userId="dc0046fe-0e51-4356-8b19-76d3a5454215" providerId="ADAL" clId="{79552D50-1B93-479F-9964-C51E3BE1D1AF}" dt="2025-05-02T08:23:10.763" v="1691" actId="1076"/>
          <ac:picMkLst>
            <pc:docMk/>
            <pc:sldMk cId="44768937" sldId="380"/>
            <ac:picMk id="7" creationId="{02A764E4-6012-52DE-8AA1-945C9A6CB907}"/>
          </ac:picMkLst>
        </pc:picChg>
      </pc:sldChg>
      <pc:sldChg chg="addSp delSp modSp new mod modAnim modNotesTx">
        <pc:chgData name="Jenny Johansson" userId="dc0046fe-0e51-4356-8b19-76d3a5454215" providerId="ADAL" clId="{79552D50-1B93-479F-9964-C51E3BE1D1AF}" dt="2025-05-15T17:56:58.855" v="6701" actId="6549"/>
        <pc:sldMkLst>
          <pc:docMk/>
          <pc:sldMk cId="60370015" sldId="381"/>
        </pc:sldMkLst>
        <pc:spChg chg="add mod">
          <ac:chgData name="Jenny Johansson" userId="dc0046fe-0e51-4356-8b19-76d3a5454215" providerId="ADAL" clId="{79552D50-1B93-479F-9964-C51E3BE1D1AF}" dt="2025-05-12T13:28:55.951" v="3747" actId="1076"/>
          <ac:spMkLst>
            <pc:docMk/>
            <pc:sldMk cId="60370015" sldId="381"/>
            <ac:spMk id="2" creationId="{29409A9E-D3F9-2A63-8022-396E97860D15}"/>
          </ac:spMkLst>
        </pc:spChg>
        <pc:spChg chg="mod">
          <ac:chgData name="Jenny Johansson" userId="dc0046fe-0e51-4356-8b19-76d3a5454215" providerId="ADAL" clId="{79552D50-1B93-479F-9964-C51E3BE1D1AF}" dt="2025-05-15T17:56:58.855" v="6701" actId="6549"/>
          <ac:spMkLst>
            <pc:docMk/>
            <pc:sldMk cId="60370015" sldId="381"/>
            <ac:spMk id="3" creationId="{CB85C1CF-FC61-3823-6583-FBED793FAD27}"/>
          </ac:spMkLst>
        </pc:spChg>
        <pc:graphicFrameChg chg="add mod">
          <ac:chgData name="Jenny Johansson" userId="dc0046fe-0e51-4356-8b19-76d3a5454215" providerId="ADAL" clId="{79552D50-1B93-479F-9964-C51E3BE1D1AF}" dt="2025-05-08T13:52:44.994" v="3231" actId="255"/>
          <ac:graphicFrameMkLst>
            <pc:docMk/>
            <pc:sldMk cId="60370015" sldId="381"/>
            <ac:graphicFrameMk id="5" creationId="{06117920-BE00-C4BA-E380-4F2CC3B7AE90}"/>
          </ac:graphicFrameMkLst>
        </pc:graphicFrameChg>
        <pc:graphicFrameChg chg="add mod">
          <ac:chgData name="Jenny Johansson" userId="dc0046fe-0e51-4356-8b19-76d3a5454215" providerId="ADAL" clId="{79552D50-1B93-479F-9964-C51E3BE1D1AF}" dt="2025-05-08T13:52:48.739" v="3232" actId="255"/>
          <ac:graphicFrameMkLst>
            <pc:docMk/>
            <pc:sldMk cId="60370015" sldId="381"/>
            <ac:graphicFrameMk id="9" creationId="{3C2EA8EF-EE4D-4226-7252-6D268E318101}"/>
          </ac:graphicFrameMkLst>
        </pc:graphicFrameChg>
      </pc:sldChg>
      <pc:sldChg chg="addSp delSp modSp new del mod ord modNotesTx">
        <pc:chgData name="Jenny Johansson" userId="dc0046fe-0e51-4356-8b19-76d3a5454215" providerId="ADAL" clId="{79552D50-1B93-479F-9964-C51E3BE1D1AF}" dt="2025-05-14T08:59:31.477" v="5775" actId="47"/>
        <pc:sldMkLst>
          <pc:docMk/>
          <pc:sldMk cId="2699073245" sldId="382"/>
        </pc:sldMkLst>
        <pc:graphicFrameChg chg="add mod">
          <ac:chgData name="Jenny Johansson" userId="dc0046fe-0e51-4356-8b19-76d3a5454215" providerId="ADAL" clId="{79552D50-1B93-479F-9964-C51E3BE1D1AF}" dt="2025-05-14T08:55:32.772" v="5729"/>
          <ac:graphicFrameMkLst>
            <pc:docMk/>
            <pc:sldMk cId="2699073245" sldId="382"/>
            <ac:graphicFrameMk id="2" creationId="{7FA4F6E2-B5BF-CBB9-5C14-F4A1665F4889}"/>
          </ac:graphicFrameMkLst>
        </pc:graphicFrameChg>
        <pc:graphicFrameChg chg="add mod">
          <ac:chgData name="Jenny Johansson" userId="dc0046fe-0e51-4356-8b19-76d3a5454215" providerId="ADAL" clId="{79552D50-1B93-479F-9964-C51E3BE1D1AF}" dt="2025-05-14T08:55:47.254" v="5736"/>
          <ac:graphicFrameMkLst>
            <pc:docMk/>
            <pc:sldMk cId="2699073245" sldId="382"/>
            <ac:graphicFrameMk id="3" creationId="{7FA4F6E2-B5BF-CBB9-5C14-F4A1665F4889}"/>
          </ac:graphicFrameMkLst>
        </pc:graphicFrameChg>
        <pc:graphicFrameChg chg="add mod">
          <ac:chgData name="Jenny Johansson" userId="dc0046fe-0e51-4356-8b19-76d3a5454215" providerId="ADAL" clId="{79552D50-1B93-479F-9964-C51E3BE1D1AF}" dt="2025-05-14T08:55:46.576" v="5735"/>
          <ac:graphicFrameMkLst>
            <pc:docMk/>
            <pc:sldMk cId="2699073245" sldId="382"/>
            <ac:graphicFrameMk id="4" creationId="{7FA4F6E2-B5BF-CBB9-5C14-F4A1665F4889}"/>
          </ac:graphicFrameMkLst>
        </pc:graphicFrameChg>
        <pc:graphicFrameChg chg="add mod">
          <ac:chgData name="Jenny Johansson" userId="dc0046fe-0e51-4356-8b19-76d3a5454215" providerId="ADAL" clId="{79552D50-1B93-479F-9964-C51E3BE1D1AF}" dt="2025-05-14T08:55:53.852" v="5739"/>
          <ac:graphicFrameMkLst>
            <pc:docMk/>
            <pc:sldMk cId="2699073245" sldId="382"/>
            <ac:graphicFrameMk id="5" creationId="{7FA4F6E2-B5BF-CBB9-5C14-F4A1665F4889}"/>
          </ac:graphicFrameMkLst>
        </pc:graphicFrameChg>
        <pc:graphicFrameChg chg="add mod">
          <ac:chgData name="Jenny Johansson" userId="dc0046fe-0e51-4356-8b19-76d3a5454215" providerId="ADAL" clId="{79552D50-1B93-479F-9964-C51E3BE1D1AF}" dt="2025-05-14T08:55:59.960" v="5742"/>
          <ac:graphicFrameMkLst>
            <pc:docMk/>
            <pc:sldMk cId="2699073245" sldId="382"/>
            <ac:graphicFrameMk id="6" creationId="{7FA4F6E2-B5BF-CBB9-5C14-F4A1665F4889}"/>
          </ac:graphicFrameMkLst>
        </pc:graphicFrameChg>
        <pc:graphicFrameChg chg="add del mod">
          <ac:chgData name="Jenny Johansson" userId="dc0046fe-0e51-4356-8b19-76d3a5454215" providerId="ADAL" clId="{79552D50-1B93-479F-9964-C51E3BE1D1AF}" dt="2025-05-14T08:55:33.953" v="5730" actId="478"/>
          <ac:graphicFrameMkLst>
            <pc:docMk/>
            <pc:sldMk cId="2699073245" sldId="382"/>
            <ac:graphicFrameMk id="8" creationId="{7FA4F6E2-B5BF-CBB9-5C14-F4A1665F4889}"/>
          </ac:graphicFrameMkLst>
        </pc:graphicFrameChg>
      </pc:sldChg>
      <pc:sldChg chg="addSp delSp modSp new mod ord modNotesTx">
        <pc:chgData name="Jenny Johansson" userId="dc0046fe-0e51-4356-8b19-76d3a5454215" providerId="ADAL" clId="{79552D50-1B93-479F-9964-C51E3BE1D1AF}" dt="2025-05-14T13:32:59.969" v="6372" actId="20577"/>
        <pc:sldMkLst>
          <pc:docMk/>
          <pc:sldMk cId="2729890304" sldId="383"/>
        </pc:sldMkLst>
        <pc:graphicFrameChg chg="add mod">
          <ac:chgData name="Jenny Johansson" userId="dc0046fe-0e51-4356-8b19-76d3a5454215" providerId="ADAL" clId="{79552D50-1B93-479F-9964-C51E3BE1D1AF}" dt="2025-05-14T13:32:59.969" v="6372" actId="20577"/>
          <ac:graphicFrameMkLst>
            <pc:docMk/>
            <pc:sldMk cId="2729890304" sldId="383"/>
            <ac:graphicFrameMk id="4" creationId="{CEC126AA-5082-D198-89A9-BA4483FA1DCB}"/>
          </ac:graphicFrameMkLst>
        </pc:graphicFrameChg>
      </pc:sldChg>
      <pc:sldChg chg="addSp delSp modSp new mod modNotesTx">
        <pc:chgData name="Jenny Johansson" userId="dc0046fe-0e51-4356-8b19-76d3a5454215" providerId="ADAL" clId="{79552D50-1B93-479F-9964-C51E3BE1D1AF}" dt="2025-05-15T17:48:12.063" v="6612" actId="20577"/>
        <pc:sldMkLst>
          <pc:docMk/>
          <pc:sldMk cId="3973521515" sldId="384"/>
        </pc:sldMkLst>
        <pc:spChg chg="add mod">
          <ac:chgData name="Jenny Johansson" userId="dc0046fe-0e51-4356-8b19-76d3a5454215" providerId="ADAL" clId="{79552D50-1B93-479F-9964-C51E3BE1D1AF}" dt="2025-05-09T08:04:49.725" v="3335" actId="1076"/>
          <ac:spMkLst>
            <pc:docMk/>
            <pc:sldMk cId="3973521515" sldId="384"/>
            <ac:spMk id="2" creationId="{120FC388-9C19-A85B-8E1A-DBE284745ED7}"/>
          </ac:spMkLst>
        </pc:spChg>
        <pc:spChg chg="mod">
          <ac:chgData name="Jenny Johansson" userId="dc0046fe-0e51-4356-8b19-76d3a5454215" providerId="ADAL" clId="{79552D50-1B93-479F-9964-C51E3BE1D1AF}" dt="2025-05-09T06:32:57.681" v="3280" actId="20577"/>
          <ac:spMkLst>
            <pc:docMk/>
            <pc:sldMk cId="3973521515" sldId="384"/>
            <ac:spMk id="3" creationId="{0652B1C9-183B-48CE-A5AE-93EC6FD9D06D}"/>
          </ac:spMkLst>
        </pc:spChg>
        <pc:spChg chg="add mod">
          <ac:chgData name="Jenny Johansson" userId="dc0046fe-0e51-4356-8b19-76d3a5454215" providerId="ADAL" clId="{79552D50-1B93-479F-9964-C51E3BE1D1AF}" dt="2025-05-15T17:48:12.063" v="6612" actId="20577"/>
          <ac:spMkLst>
            <pc:docMk/>
            <pc:sldMk cId="3973521515" sldId="384"/>
            <ac:spMk id="4" creationId="{DC3B6788-1729-EB4E-7FCA-2A9B4E7B2068}"/>
          </ac:spMkLst>
        </pc:spChg>
        <pc:picChg chg="add mod modCrop">
          <ac:chgData name="Jenny Johansson" userId="dc0046fe-0e51-4356-8b19-76d3a5454215" providerId="ADAL" clId="{79552D50-1B93-479F-9964-C51E3BE1D1AF}" dt="2025-05-12T13:29:31.974" v="3750" actId="1582"/>
          <ac:picMkLst>
            <pc:docMk/>
            <pc:sldMk cId="3973521515" sldId="384"/>
            <ac:picMk id="5" creationId="{2F6DA644-9982-6641-9FB4-663954FBB739}"/>
          </ac:picMkLst>
        </pc:picChg>
        <pc:picChg chg="add mod">
          <ac:chgData name="Jenny Johansson" userId="dc0046fe-0e51-4356-8b19-76d3a5454215" providerId="ADAL" clId="{79552D50-1B93-479F-9964-C51E3BE1D1AF}" dt="2025-05-12T13:29:25.942" v="3749" actId="1076"/>
          <ac:picMkLst>
            <pc:docMk/>
            <pc:sldMk cId="3973521515" sldId="384"/>
            <ac:picMk id="7" creationId="{80103AFC-D281-5D7C-9C1D-CC5896836392}"/>
          </ac:picMkLst>
        </pc:picChg>
        <pc:picChg chg="add mod modCrop">
          <ac:chgData name="Jenny Johansson" userId="dc0046fe-0e51-4356-8b19-76d3a5454215" providerId="ADAL" clId="{79552D50-1B93-479F-9964-C51E3BE1D1AF}" dt="2025-05-12T13:29:36.304" v="3752" actId="1076"/>
          <ac:picMkLst>
            <pc:docMk/>
            <pc:sldMk cId="3973521515" sldId="384"/>
            <ac:picMk id="9" creationId="{AE8EA1AC-B296-7791-510F-46874756856E}"/>
          </ac:picMkLst>
        </pc:picChg>
      </pc:sldChg>
      <pc:sldChg chg="addSp delSp new del mod">
        <pc:chgData name="Jenny Johansson" userId="dc0046fe-0e51-4356-8b19-76d3a5454215" providerId="ADAL" clId="{79552D50-1B93-479F-9964-C51E3BE1D1AF}" dt="2025-05-12T13:26:30.369" v="3722" actId="47"/>
        <pc:sldMkLst>
          <pc:docMk/>
          <pc:sldMk cId="1242194131" sldId="385"/>
        </pc:sldMkLst>
      </pc:sldChg>
      <pc:sldChg chg="delSp modSp add mod modNotesTx">
        <pc:chgData name="Jenny Johansson" userId="dc0046fe-0e51-4356-8b19-76d3a5454215" providerId="ADAL" clId="{79552D50-1B93-479F-9964-C51E3BE1D1AF}" dt="2025-05-14T09:03:07.502" v="5988" actId="6549"/>
        <pc:sldMkLst>
          <pc:docMk/>
          <pc:sldMk cId="3948868168" sldId="386"/>
        </pc:sldMkLst>
        <pc:spChg chg="mod">
          <ac:chgData name="Jenny Johansson" userId="dc0046fe-0e51-4356-8b19-76d3a5454215" providerId="ADAL" clId="{79552D50-1B93-479F-9964-C51E3BE1D1AF}" dt="2025-05-12T13:26:44.565" v="3726" actId="1076"/>
          <ac:spMkLst>
            <pc:docMk/>
            <pc:sldMk cId="3948868168" sldId="386"/>
            <ac:spMk id="8" creationId="{FEB7A736-C1EA-A359-106E-E243310F3FB8}"/>
          </ac:spMkLst>
        </pc:spChg>
        <pc:graphicFrameChg chg="mod">
          <ac:chgData name="Jenny Johansson" userId="dc0046fe-0e51-4356-8b19-76d3a5454215" providerId="ADAL" clId="{79552D50-1B93-479F-9964-C51E3BE1D1AF}" dt="2025-05-12T13:26:47.394" v="3727" actId="1076"/>
          <ac:graphicFrameMkLst>
            <pc:docMk/>
            <pc:sldMk cId="3948868168" sldId="386"/>
            <ac:graphicFrameMk id="5" creationId="{8138335D-F388-89C5-CF9C-CDAFC4341765}"/>
          </ac:graphicFrameMkLst>
        </pc:graphicFrameChg>
      </pc:sldChg>
      <pc:sldChg chg="addSp delSp modSp new mod modNotesTx">
        <pc:chgData name="Jenny Johansson" userId="dc0046fe-0e51-4356-8b19-76d3a5454215" providerId="ADAL" clId="{79552D50-1B93-479F-9964-C51E3BE1D1AF}" dt="2025-05-15T17:53:20.613" v="6665" actId="20577"/>
        <pc:sldMkLst>
          <pc:docMk/>
          <pc:sldMk cId="2501084443" sldId="387"/>
        </pc:sldMkLst>
        <pc:spChg chg="del">
          <ac:chgData name="Jenny Johansson" userId="dc0046fe-0e51-4356-8b19-76d3a5454215" providerId="ADAL" clId="{79552D50-1B93-479F-9964-C51E3BE1D1AF}" dt="2025-05-14T08:56:08.532" v="5745" actId="478"/>
          <ac:spMkLst>
            <pc:docMk/>
            <pc:sldMk cId="2501084443" sldId="387"/>
            <ac:spMk id="2" creationId="{CFF59D89-8EEF-814D-9E46-3737C37E433E}"/>
          </ac:spMkLst>
        </pc:spChg>
        <pc:spChg chg="del">
          <ac:chgData name="Jenny Johansson" userId="dc0046fe-0e51-4356-8b19-76d3a5454215" providerId="ADAL" clId="{79552D50-1B93-479F-9964-C51E3BE1D1AF}" dt="2025-05-14T08:56:06.203" v="5744" actId="478"/>
          <ac:spMkLst>
            <pc:docMk/>
            <pc:sldMk cId="2501084443" sldId="387"/>
            <ac:spMk id="3" creationId="{52925FF9-F926-3644-36D2-AC293E881424}"/>
          </ac:spMkLst>
        </pc:spChg>
        <pc:graphicFrameChg chg="add mod">
          <ac:chgData name="Jenny Johansson" userId="dc0046fe-0e51-4356-8b19-76d3a5454215" providerId="ADAL" clId="{79552D50-1B93-479F-9964-C51E3BE1D1AF}" dt="2025-05-15T17:53:20.613" v="6665" actId="20577"/>
          <ac:graphicFrameMkLst>
            <pc:docMk/>
            <pc:sldMk cId="2501084443" sldId="387"/>
            <ac:graphicFrameMk id="3" creationId="{A3D6C7FD-1FAC-01B8-BF20-C888BC188085}"/>
          </ac:graphicFrameMkLst>
        </pc:graphicFrameChg>
        <pc:graphicFrameChg chg="add del mod">
          <ac:chgData name="Jenny Johansson" userId="dc0046fe-0e51-4356-8b19-76d3a5454215" providerId="ADAL" clId="{79552D50-1B93-479F-9964-C51E3BE1D1AF}" dt="2025-05-14T08:57:14.977" v="5754" actId="478"/>
          <ac:graphicFrameMkLst>
            <pc:docMk/>
            <pc:sldMk cId="2501084443" sldId="387"/>
            <ac:graphicFrameMk id="4" creationId="{6DEB9BEB-A0F2-71EE-92C4-99A297B331A5}"/>
          </ac:graphicFrameMkLst>
        </pc:graphicFrameChg>
        <pc:graphicFrameChg chg="add del mod">
          <ac:chgData name="Jenny Johansson" userId="dc0046fe-0e51-4356-8b19-76d3a5454215" providerId="ADAL" clId="{79552D50-1B93-479F-9964-C51E3BE1D1AF}" dt="2025-05-15T17:31:29.820" v="6432" actId="478"/>
          <ac:graphicFrameMkLst>
            <pc:docMk/>
            <pc:sldMk cId="2501084443" sldId="387"/>
            <ac:graphicFrameMk id="5" creationId="{7FA4F6E2-B5BF-CBB9-5C14-F4A1665F4889}"/>
          </ac:graphicFrameMkLst>
        </pc:graphicFrameChg>
        <pc:picChg chg="add">
          <ac:chgData name="Jenny Johansson" userId="dc0046fe-0e51-4356-8b19-76d3a5454215" providerId="ADAL" clId="{79552D50-1B93-479F-9964-C51E3BE1D1AF}" dt="2025-05-15T17:31:32.871" v="6433"/>
          <ac:picMkLst>
            <pc:docMk/>
            <pc:sldMk cId="2501084443" sldId="387"/>
            <ac:picMk id="2" creationId="{D32332D5-7BF3-50C6-FA08-9A8125AD694F}"/>
          </ac:picMkLst>
        </pc:picChg>
      </pc:sldChg>
      <pc:sldChg chg="addSp modSp new mod">
        <pc:chgData name="Jenny Johansson" userId="dc0046fe-0e51-4356-8b19-76d3a5454215" providerId="ADAL" clId="{79552D50-1B93-479F-9964-C51E3BE1D1AF}" dt="2025-05-15T17:43:23.079" v="6560" actId="255"/>
        <pc:sldMkLst>
          <pc:docMk/>
          <pc:sldMk cId="1571279726" sldId="391"/>
        </pc:sldMkLst>
        <pc:spChg chg="add mod">
          <ac:chgData name="Jenny Johansson" userId="dc0046fe-0e51-4356-8b19-76d3a5454215" providerId="ADAL" clId="{79552D50-1B93-479F-9964-C51E3BE1D1AF}" dt="2025-05-15T17:43:23.079" v="6560" actId="255"/>
          <ac:spMkLst>
            <pc:docMk/>
            <pc:sldMk cId="1571279726" sldId="391"/>
            <ac:spMk id="2" creationId="{56F19E06-2716-A14A-1686-7F1893FBCDD7}"/>
          </ac:spMkLst>
        </pc:spChg>
      </pc:sldChg>
    </pc:docChg>
  </pc:docChgLst>
  <pc:docChgLst>
    <pc:chgData name="Anna Isaksson" userId="S::anna.isaksson@ub.gu.se::dfbdb5ee-ac08-4a5d-bce9-1a1cc564bc74" providerId="AD" clId="Web-{A901B7A5-A7DD-1CB3-1F22-03B510562AED}"/>
    <pc:docChg chg="addSld">
      <pc:chgData name="Anna Isaksson" userId="S::anna.isaksson@ub.gu.se::dfbdb5ee-ac08-4a5d-bce9-1a1cc564bc74" providerId="AD" clId="Web-{A901B7A5-A7DD-1CB3-1F22-03B510562AED}" dt="2025-05-15T07:32:13.172" v="5"/>
      <pc:docMkLst>
        <pc:docMk/>
      </pc:docMkLst>
      <pc:sldChg chg="add">
        <pc:chgData name="Anna Isaksson" userId="S::anna.isaksson@ub.gu.se::dfbdb5ee-ac08-4a5d-bce9-1a1cc564bc74" providerId="AD" clId="Web-{A901B7A5-A7DD-1CB3-1F22-03B510562AED}" dt="2025-05-15T07:32:13.047" v="0"/>
        <pc:sldMkLst>
          <pc:docMk/>
          <pc:sldMk cId="2396613165" sldId="362"/>
        </pc:sldMkLst>
      </pc:sldChg>
      <pc:sldChg chg="add">
        <pc:chgData name="Anna Isaksson" userId="S::anna.isaksson@ub.gu.se::dfbdb5ee-ac08-4a5d-bce9-1a1cc564bc74" providerId="AD" clId="Web-{A901B7A5-A7DD-1CB3-1F22-03B510562AED}" dt="2025-05-15T07:32:13.125" v="2"/>
        <pc:sldMkLst>
          <pc:docMk/>
          <pc:sldMk cId="3221172803" sldId="363"/>
        </pc:sldMkLst>
      </pc:sldChg>
      <pc:sldChg chg="add">
        <pc:chgData name="Anna Isaksson" userId="S::anna.isaksson@ub.gu.se::dfbdb5ee-ac08-4a5d-bce9-1a1cc564bc74" providerId="AD" clId="Web-{A901B7A5-A7DD-1CB3-1F22-03B510562AED}" dt="2025-05-15T07:32:13.156" v="4"/>
        <pc:sldMkLst>
          <pc:docMk/>
          <pc:sldMk cId="388269444" sldId="369"/>
        </pc:sldMkLst>
      </pc:sldChg>
      <pc:sldChg chg="add">
        <pc:chgData name="Anna Isaksson" userId="S::anna.isaksson@ub.gu.se::dfbdb5ee-ac08-4a5d-bce9-1a1cc564bc74" providerId="AD" clId="Web-{A901B7A5-A7DD-1CB3-1F22-03B510562AED}" dt="2025-05-15T07:32:13.062" v="1"/>
        <pc:sldMkLst>
          <pc:docMk/>
          <pc:sldMk cId="1423600827" sldId="388"/>
        </pc:sldMkLst>
      </pc:sldChg>
      <pc:sldChg chg="add">
        <pc:chgData name="Anna Isaksson" userId="S::anna.isaksson@ub.gu.se::dfbdb5ee-ac08-4a5d-bce9-1a1cc564bc74" providerId="AD" clId="Web-{A901B7A5-A7DD-1CB3-1F22-03B510562AED}" dt="2025-05-15T07:32:13.141" v="3"/>
        <pc:sldMkLst>
          <pc:docMk/>
          <pc:sldMk cId="2473635139" sldId="389"/>
        </pc:sldMkLst>
      </pc:sldChg>
      <pc:sldChg chg="add">
        <pc:chgData name="Anna Isaksson" userId="S::anna.isaksson@ub.gu.se::dfbdb5ee-ac08-4a5d-bce9-1a1cc564bc74" providerId="AD" clId="Web-{A901B7A5-A7DD-1CB3-1F22-03B510562AED}" dt="2025-05-15T07:32:13.172" v="5"/>
        <pc:sldMkLst>
          <pc:docMk/>
          <pc:sldMk cId="135559572" sldId="390"/>
        </pc:sldMkLst>
      </pc:sldChg>
    </pc:docChg>
  </pc:docChgLst>
  <pc:docChgLst>
    <pc:chgData name="Anna Isaksson" userId="S::anna.isaksson@ub.gu.se::dfbdb5ee-ac08-4a5d-bce9-1a1cc564bc74" providerId="AD" clId="Web-{13A6188A-65C2-383C-FB00-22F661FAA40B}"/>
    <pc:docChg chg="modSld">
      <pc:chgData name="Anna Isaksson" userId="S::anna.isaksson@ub.gu.se::dfbdb5ee-ac08-4a5d-bce9-1a1cc564bc74" providerId="AD" clId="Web-{13A6188A-65C2-383C-FB00-22F661FAA40B}" dt="2025-05-15T07:46:04.841" v="38" actId="20577"/>
      <pc:docMkLst>
        <pc:docMk/>
      </pc:docMkLst>
      <pc:sldChg chg="modSp">
        <pc:chgData name="Anna Isaksson" userId="S::anna.isaksson@ub.gu.se::dfbdb5ee-ac08-4a5d-bce9-1a1cc564bc74" providerId="AD" clId="Web-{13A6188A-65C2-383C-FB00-22F661FAA40B}" dt="2025-05-15T07:43:32.982" v="22" actId="1076"/>
        <pc:sldMkLst>
          <pc:docMk/>
          <pc:sldMk cId="388269444" sldId="369"/>
        </pc:sldMkLst>
        <pc:spChg chg="mod">
          <ac:chgData name="Anna Isaksson" userId="S::anna.isaksson@ub.gu.se::dfbdb5ee-ac08-4a5d-bce9-1a1cc564bc74" providerId="AD" clId="Web-{13A6188A-65C2-383C-FB00-22F661FAA40B}" dt="2025-05-15T07:43:25.872" v="21" actId="14100"/>
          <ac:spMkLst>
            <pc:docMk/>
            <pc:sldMk cId="388269444" sldId="369"/>
            <ac:spMk id="2" creationId="{24AC31D2-1F44-EB4E-CAB7-6BEFDEFFB3B6}"/>
          </ac:spMkLst>
        </pc:spChg>
        <pc:spChg chg="mod">
          <ac:chgData name="Anna Isaksson" userId="S::anna.isaksson@ub.gu.se::dfbdb5ee-ac08-4a5d-bce9-1a1cc564bc74" providerId="AD" clId="Web-{13A6188A-65C2-383C-FB00-22F661FAA40B}" dt="2025-05-15T07:43:32.982" v="22" actId="1076"/>
          <ac:spMkLst>
            <pc:docMk/>
            <pc:sldMk cId="388269444" sldId="369"/>
            <ac:spMk id="4" creationId="{2D854A23-9261-7D43-D623-32AB71DC7A30}"/>
          </ac:spMkLst>
        </pc:spChg>
      </pc:sldChg>
      <pc:sldChg chg="modSp">
        <pc:chgData name="Anna Isaksson" userId="S::anna.isaksson@ub.gu.se::dfbdb5ee-ac08-4a5d-bce9-1a1cc564bc74" providerId="AD" clId="Web-{13A6188A-65C2-383C-FB00-22F661FAA40B}" dt="2025-05-15T07:40:33.107" v="4" actId="20577"/>
        <pc:sldMkLst>
          <pc:docMk/>
          <pc:sldMk cId="1423600827" sldId="388"/>
        </pc:sldMkLst>
        <pc:spChg chg="mod">
          <ac:chgData name="Anna Isaksson" userId="S::anna.isaksson@ub.gu.se::dfbdb5ee-ac08-4a5d-bce9-1a1cc564bc74" providerId="AD" clId="Web-{13A6188A-65C2-383C-FB00-22F661FAA40B}" dt="2025-05-15T07:40:33.107" v="4" actId="20577"/>
          <ac:spMkLst>
            <pc:docMk/>
            <pc:sldMk cId="1423600827" sldId="388"/>
            <ac:spMk id="2" creationId="{C79A3A32-D1F6-C403-3939-2655D5250B05}"/>
          </ac:spMkLst>
        </pc:spChg>
      </pc:sldChg>
      <pc:sldChg chg="modSp">
        <pc:chgData name="Anna Isaksson" userId="S::anna.isaksson@ub.gu.se::dfbdb5ee-ac08-4a5d-bce9-1a1cc564bc74" providerId="AD" clId="Web-{13A6188A-65C2-383C-FB00-22F661FAA40B}" dt="2025-05-15T07:46:04.841" v="38" actId="20577"/>
        <pc:sldMkLst>
          <pc:docMk/>
          <pc:sldMk cId="135559572" sldId="390"/>
        </pc:sldMkLst>
        <pc:spChg chg="mod">
          <ac:chgData name="Anna Isaksson" userId="S::anna.isaksson@ub.gu.se::dfbdb5ee-ac08-4a5d-bce9-1a1cc564bc74" providerId="AD" clId="Web-{13A6188A-65C2-383C-FB00-22F661FAA40B}" dt="2025-05-15T07:45:00.294" v="26" actId="20577"/>
          <ac:spMkLst>
            <pc:docMk/>
            <pc:sldMk cId="135559572" sldId="390"/>
            <ac:spMk id="2" creationId="{637C7ED8-B588-49C1-14AB-A5B65AB6545B}"/>
          </ac:spMkLst>
        </pc:spChg>
        <pc:spChg chg="mod">
          <ac:chgData name="Anna Isaksson" userId="S::anna.isaksson@ub.gu.se::dfbdb5ee-ac08-4a5d-bce9-1a1cc564bc74" providerId="AD" clId="Web-{13A6188A-65C2-383C-FB00-22F661FAA40B}" dt="2025-05-15T07:46:04.841" v="38" actId="20577"/>
          <ac:spMkLst>
            <pc:docMk/>
            <pc:sldMk cId="135559572" sldId="390"/>
            <ac:spMk id="3" creationId="{A8DB4971-F34E-E1AE-9BD2-59C1C78F02E2}"/>
          </ac:spMkLst>
        </pc:spChg>
      </pc:sldChg>
    </pc:docChg>
  </pc:docChgLst>
  <pc:docChgLst>
    <pc:chgData name="Anna Isaksson" userId="S::anna.isaksson@ub.gu.se::dfbdb5ee-ac08-4a5d-bce9-1a1cc564bc74" providerId="AD" clId="Web-{47ECF9F1-0A1E-8042-4081-320850B8C2C2}"/>
    <pc:docChg chg="modSld">
      <pc:chgData name="Anna Isaksson" userId="S::anna.isaksson@ub.gu.se::dfbdb5ee-ac08-4a5d-bce9-1a1cc564bc74" providerId="AD" clId="Web-{47ECF9F1-0A1E-8042-4081-320850B8C2C2}" dt="2025-05-15T07:48:40.456" v="0"/>
      <pc:docMkLst>
        <pc:docMk/>
      </pc:docMkLst>
      <pc:sldChg chg="modNotes">
        <pc:chgData name="Anna Isaksson" userId="S::anna.isaksson@ub.gu.se::dfbdb5ee-ac08-4a5d-bce9-1a1cc564bc74" providerId="AD" clId="Web-{47ECF9F1-0A1E-8042-4081-320850B8C2C2}" dt="2025-05-15T07:48:40.456" v="0"/>
        <pc:sldMkLst>
          <pc:docMk/>
          <pc:sldMk cId="3221172803" sldId="3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home.gu.gu.se\home-XD$\xdelda\Documents\1.mina_filer\F&#246;rv&#228;rv\Statistik\F&#246;rv&#228;rvsstatistik%202015-2022\Arbetsfil_gk_f&#246;rv&#228;rv_plikt_ny_2305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hared.gu.gu.se\ub-shared$\UB\Gpek\Team%20Media\B&#246;cker\Statistik\Ge\Uttag%202023\Jennys%20bearbetade%20filer\NY%20Ge_f&#246;rv&#228;rv_2015-2022_230622%20(version%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hared.gu.gu.se\ub-shared$\UB\Gpek\Team%20Media\Projekt\Citation%20Analysis\Ge\Year%20Difference%20-%20Fin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ome.gu.gu.se\home-XI$\xisann\Documents\DOKUMENT\Mediaomr&#229;detGUB\Statistik\Utl&#229;n%20f&#229;dda%20k&#246;pt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shared.gu.gu.se\ub-shared$\UB\Gpek\Team%20Media\B&#246;cker\Statistik\Gk\Statistik%202015-2022\Arbetsfil_gk_f&#246;rv&#228;rv_plikt_ny_2305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shared.gu.gu.se\ub-shared$\UB\Gpek\Team%20Media\B&#246;cker\Statistik\Ge\Uttag%202023\Jennys%20bearbetade%20filer\NY%20Ge_f&#246;rv&#228;rv_2015-2022_230622%20(version%2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hared.gu.gu.se\ub-shared$\UB\Gpek\Team%20Media\B&#246;cker\Statistik\Ge\Uttag%202023\Jennys%20bearbetade%20filer\NY%20Ge_f&#246;rv&#228;rv_2015-2022_230622%20(version%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hared.gu.gu.se\ub-shared$\UB\Gpek\Team%20Media\B&#246;cker\Statistik\Ge\Uttag%202023\Jennys%20bearbetade%20filer\NY%20Ge_f&#246;rv&#228;rv_2015-2022_230622%20(version%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unet-my.sharepoint.com/personal/daniela_delden_ub_gu_se/Documents/Microsoft%20Teams%20chattfiler/Kopia%20av%20Gp_f&#246;rv&#228;rv%20JJ%20KOPIA_2015_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hared.gu.gu.se\ub-shared$\UB\Gpek\Team%20Media\B&#246;cker\Statistik\Ge\Uttag%202023\Jennys%20bearbetade%20filer\NY%20Ge_f&#246;rv&#228;rv_2015-2022_230622%20(version%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hared.gu.gu.se\ub-shared$\UB\Gpek\Team%20Media\F&#246;rv&#228;rvsstatistik\Ge\Jennys%20bearbetade%20filer\NY%20Ge_f&#246;rv&#228;rv_2015-2022_230622%20(version%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hared.gu.gu.se\ub-shared$\UB\Gpek\Team%20Media\F&#246;rv&#228;rvsstatistik\Ge\Jennys%20bearbetade%20filer\NY%20Ge_f&#246;rv&#228;rv_2015-2022_230622%20(version%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'Inköpsförslag vs aktivt förvärv'!$J$4</c:f>
              <c:strCache>
                <c:ptCount val="1"/>
                <c:pt idx="0">
                  <c:v>Urvalsförvärv</c:v>
                </c:pt>
              </c:strCache>
            </c:strRef>
          </c:tx>
          <c:spPr>
            <a:ln w="57150" cap="rnd">
              <a:solidFill>
                <a:schemeClr val="accent1"/>
              </a:solidFill>
              <a:round/>
            </a:ln>
            <a:effectLst/>
          </c:spPr>
          <c:marker>
            <c:symbol val="none"/>
          </c:marker>
          <c:cat>
            <c:strRef>
              <c:f>'Inköpsförslag vs aktivt förvärv'!$I$5:$I$12</c:f>
              <c:strCache>
                <c:ptCount val="8"/>
                <c:pt idx="0">
                  <c:v>2014</c:v>
                </c:pt>
                <c:pt idx="1">
                  <c:v>2015</c:v>
                </c:pt>
                <c:pt idx="2">
                  <c:v>2016</c:v>
                </c:pt>
                <c:pt idx="3">
                  <c:v>2017</c:v>
                </c:pt>
                <c:pt idx="4">
                  <c:v>2019</c:v>
                </c:pt>
                <c:pt idx="5">
                  <c:v>2020</c:v>
                </c:pt>
                <c:pt idx="6">
                  <c:v>2021</c:v>
                </c:pt>
                <c:pt idx="7">
                  <c:v>2022</c:v>
                </c:pt>
              </c:strCache>
            </c:strRef>
          </c:cat>
          <c:val>
            <c:numRef>
              <c:f>'Inköpsförslag vs aktivt förvärv'!$J$5:$J$12</c:f>
              <c:numCache>
                <c:formatCode>General</c:formatCode>
                <c:ptCount val="8"/>
                <c:pt idx="0">
                  <c:v>720</c:v>
                </c:pt>
                <c:pt idx="1">
                  <c:v>518</c:v>
                </c:pt>
                <c:pt idx="2">
                  <c:v>521</c:v>
                </c:pt>
                <c:pt idx="3">
                  <c:v>588</c:v>
                </c:pt>
                <c:pt idx="4">
                  <c:v>390</c:v>
                </c:pt>
                <c:pt idx="5">
                  <c:v>432</c:v>
                </c:pt>
                <c:pt idx="6">
                  <c:v>537</c:v>
                </c:pt>
                <c:pt idx="7">
                  <c:v>485</c:v>
                </c:pt>
              </c:numCache>
            </c:numRef>
          </c:val>
          <c:smooth val="0"/>
          <c:extLst>
            <c:ext xmlns:c16="http://schemas.microsoft.com/office/drawing/2014/chart" uri="{C3380CC4-5D6E-409C-BE32-E72D297353CC}">
              <c16:uniqueId val="{00000000-7F96-454A-8A24-CF398EFFFC2C}"/>
            </c:ext>
          </c:extLst>
        </c:ser>
        <c:ser>
          <c:idx val="1"/>
          <c:order val="1"/>
          <c:tx>
            <c:strRef>
              <c:f>'Inköpsförslag vs aktivt förvärv'!$K$4</c:f>
              <c:strCache>
                <c:ptCount val="1"/>
                <c:pt idx="0">
                  <c:v>Inköpsförslag</c:v>
                </c:pt>
              </c:strCache>
            </c:strRef>
          </c:tx>
          <c:spPr>
            <a:ln w="57150" cap="rnd">
              <a:solidFill>
                <a:schemeClr val="accent2"/>
              </a:solidFill>
              <a:round/>
            </a:ln>
            <a:effectLst/>
          </c:spPr>
          <c:marker>
            <c:symbol val="none"/>
          </c:marker>
          <c:cat>
            <c:strRef>
              <c:f>'Inköpsförslag vs aktivt förvärv'!$I$5:$I$12</c:f>
              <c:strCache>
                <c:ptCount val="8"/>
                <c:pt idx="0">
                  <c:v>2014</c:v>
                </c:pt>
                <c:pt idx="1">
                  <c:v>2015</c:v>
                </c:pt>
                <c:pt idx="2">
                  <c:v>2016</c:v>
                </c:pt>
                <c:pt idx="3">
                  <c:v>2017</c:v>
                </c:pt>
                <c:pt idx="4">
                  <c:v>2019</c:v>
                </c:pt>
                <c:pt idx="5">
                  <c:v>2020</c:v>
                </c:pt>
                <c:pt idx="6">
                  <c:v>2021</c:v>
                </c:pt>
                <c:pt idx="7">
                  <c:v>2022</c:v>
                </c:pt>
              </c:strCache>
            </c:strRef>
          </c:cat>
          <c:val>
            <c:numRef>
              <c:f>'Inköpsförslag vs aktivt förvärv'!$K$5:$K$12</c:f>
              <c:numCache>
                <c:formatCode>General</c:formatCode>
                <c:ptCount val="8"/>
                <c:pt idx="0">
                  <c:v>315</c:v>
                </c:pt>
                <c:pt idx="1">
                  <c:v>423</c:v>
                </c:pt>
                <c:pt idx="2">
                  <c:v>374</c:v>
                </c:pt>
                <c:pt idx="3">
                  <c:v>465</c:v>
                </c:pt>
                <c:pt idx="4">
                  <c:v>423</c:v>
                </c:pt>
                <c:pt idx="5">
                  <c:v>390</c:v>
                </c:pt>
                <c:pt idx="6">
                  <c:v>378</c:v>
                </c:pt>
                <c:pt idx="7">
                  <c:v>365</c:v>
                </c:pt>
              </c:numCache>
            </c:numRef>
          </c:val>
          <c:smooth val="0"/>
          <c:extLst>
            <c:ext xmlns:c16="http://schemas.microsoft.com/office/drawing/2014/chart" uri="{C3380CC4-5D6E-409C-BE32-E72D297353CC}">
              <c16:uniqueId val="{00000001-7F96-454A-8A24-CF398EFFFC2C}"/>
            </c:ext>
          </c:extLst>
        </c:ser>
        <c:dLbls>
          <c:showLegendKey val="0"/>
          <c:showVal val="0"/>
          <c:showCatName val="0"/>
          <c:showSerName val="0"/>
          <c:showPercent val="0"/>
          <c:showBubbleSize val="0"/>
        </c:dLbls>
        <c:smooth val="0"/>
        <c:axId val="900531536"/>
        <c:axId val="1125333968"/>
      </c:lineChart>
      <c:catAx>
        <c:axId val="90053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crossAx val="1125333968"/>
        <c:crosses val="autoZero"/>
        <c:auto val="1"/>
        <c:lblAlgn val="ctr"/>
        <c:lblOffset val="100"/>
        <c:noMultiLvlLbl val="0"/>
      </c:catAx>
      <c:valAx>
        <c:axId val="112533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0053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sv-SE" sz="3200" dirty="0"/>
              <a:t>Topplista</a:t>
            </a:r>
            <a:r>
              <a:rPr lang="sv-SE" sz="3200" baseline="0" dirty="0"/>
              <a:t> förlag, antal titlar köpta 2019-2022, Ekon bibl.</a:t>
            </a:r>
            <a:endParaRPr lang="sv-SE"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3.9242332235812249E-2"/>
          <c:y val="0.10219020699329404"/>
          <c:w val="0.934072566665476"/>
          <c:h val="0.74060266759345372"/>
        </c:manualLayout>
      </c:layout>
      <c:barChart>
        <c:barDir val="col"/>
        <c:grouping val="clustered"/>
        <c:varyColors val="0"/>
        <c:ser>
          <c:idx val="0"/>
          <c:order val="0"/>
          <c:tx>
            <c:strRef>
              <c:f>'NY Sammanställningar'!$BN$26</c:f>
              <c:strCache>
                <c:ptCount val="1"/>
                <c:pt idx="0">
                  <c:v>Urvalsförvärv</c:v>
                </c:pt>
              </c:strCache>
            </c:strRef>
          </c:tx>
          <c:spPr>
            <a:solidFill>
              <a:schemeClr val="accent1">
                <a:lumMod val="60000"/>
                <a:lumOff val="40000"/>
              </a:schemeClr>
            </a:solidFill>
            <a:ln>
              <a:noFill/>
            </a:ln>
            <a:effectLst/>
          </c:spPr>
          <c:invertIfNegative val="0"/>
          <c:cat>
            <c:strRef>
              <c:f>'NY Sammanställningar'!$BM$27:$BM$35</c:f>
              <c:strCache>
                <c:ptCount val="9"/>
                <c:pt idx="0">
                  <c:v>Routledge,</c:v>
                </c:pt>
                <c:pt idx="1">
                  <c:v>Cambridge University Press,</c:v>
                </c:pt>
                <c:pt idx="2">
                  <c:v>Edward Elgar,</c:v>
                </c:pt>
                <c:pt idx="3">
                  <c:v>Oxford University Press,</c:v>
                </c:pt>
                <c:pt idx="4">
                  <c:v>Palgrave Macmillan,</c:v>
                </c:pt>
                <c:pt idx="5">
                  <c:v>Springer,</c:v>
                </c:pt>
                <c:pt idx="6">
                  <c:v>Hart,</c:v>
                </c:pt>
                <c:pt idx="7">
                  <c:v>Princeton University Press,</c:v>
                </c:pt>
                <c:pt idx="8">
                  <c:v>SAGE,</c:v>
                </c:pt>
              </c:strCache>
            </c:strRef>
          </c:cat>
          <c:val>
            <c:numRef>
              <c:f>'NY Sammanställningar'!$BN$27:$BN$35</c:f>
              <c:numCache>
                <c:formatCode>General</c:formatCode>
                <c:ptCount val="9"/>
                <c:pt idx="0">
                  <c:v>337</c:v>
                </c:pt>
                <c:pt idx="1">
                  <c:v>109</c:v>
                </c:pt>
                <c:pt idx="2">
                  <c:v>92</c:v>
                </c:pt>
                <c:pt idx="3">
                  <c:v>70</c:v>
                </c:pt>
                <c:pt idx="4">
                  <c:v>82</c:v>
                </c:pt>
                <c:pt idx="5">
                  <c:v>82</c:v>
                </c:pt>
                <c:pt idx="6">
                  <c:v>34</c:v>
                </c:pt>
                <c:pt idx="7">
                  <c:v>33</c:v>
                </c:pt>
                <c:pt idx="8">
                  <c:v>23</c:v>
                </c:pt>
              </c:numCache>
            </c:numRef>
          </c:val>
          <c:extLst>
            <c:ext xmlns:c16="http://schemas.microsoft.com/office/drawing/2014/chart" uri="{C3380CC4-5D6E-409C-BE32-E72D297353CC}">
              <c16:uniqueId val="{00000000-25E9-4569-AFB6-B07A954638F3}"/>
            </c:ext>
          </c:extLst>
        </c:ser>
        <c:ser>
          <c:idx val="1"/>
          <c:order val="1"/>
          <c:tx>
            <c:strRef>
              <c:f>'NY Sammanställningar'!$BO$26</c:f>
              <c:strCache>
                <c:ptCount val="1"/>
                <c:pt idx="0">
                  <c:v>Inköpsförslag</c:v>
                </c:pt>
              </c:strCache>
            </c:strRef>
          </c:tx>
          <c:spPr>
            <a:solidFill>
              <a:schemeClr val="accent2">
                <a:lumMod val="75000"/>
              </a:schemeClr>
            </a:solidFill>
            <a:ln>
              <a:noFill/>
            </a:ln>
            <a:effectLst/>
          </c:spPr>
          <c:invertIfNegative val="0"/>
          <c:cat>
            <c:strRef>
              <c:f>'NY Sammanställningar'!$BM$27:$BM$35</c:f>
              <c:strCache>
                <c:ptCount val="9"/>
                <c:pt idx="0">
                  <c:v>Routledge,</c:v>
                </c:pt>
                <c:pt idx="1">
                  <c:v>Cambridge University Press,</c:v>
                </c:pt>
                <c:pt idx="2">
                  <c:v>Edward Elgar,</c:v>
                </c:pt>
                <c:pt idx="3">
                  <c:v>Oxford University Press,</c:v>
                </c:pt>
                <c:pt idx="4">
                  <c:v>Palgrave Macmillan,</c:v>
                </c:pt>
                <c:pt idx="5">
                  <c:v>Springer,</c:v>
                </c:pt>
                <c:pt idx="6">
                  <c:v>Hart,</c:v>
                </c:pt>
                <c:pt idx="7">
                  <c:v>Princeton University Press,</c:v>
                </c:pt>
                <c:pt idx="8">
                  <c:v>SAGE,</c:v>
                </c:pt>
              </c:strCache>
            </c:strRef>
          </c:cat>
          <c:val>
            <c:numRef>
              <c:f>'NY Sammanställningar'!$BO$27:$BO$35</c:f>
              <c:numCache>
                <c:formatCode>General</c:formatCode>
                <c:ptCount val="9"/>
                <c:pt idx="0">
                  <c:v>77</c:v>
                </c:pt>
                <c:pt idx="1">
                  <c:v>77</c:v>
                </c:pt>
                <c:pt idx="2">
                  <c:v>41</c:v>
                </c:pt>
                <c:pt idx="3">
                  <c:v>60</c:v>
                </c:pt>
                <c:pt idx="4">
                  <c:v>28</c:v>
                </c:pt>
                <c:pt idx="5">
                  <c:v>24</c:v>
                </c:pt>
                <c:pt idx="6">
                  <c:v>38</c:v>
                </c:pt>
                <c:pt idx="7">
                  <c:v>14</c:v>
                </c:pt>
                <c:pt idx="8">
                  <c:v>13</c:v>
                </c:pt>
              </c:numCache>
            </c:numRef>
          </c:val>
          <c:extLst>
            <c:ext xmlns:c16="http://schemas.microsoft.com/office/drawing/2014/chart" uri="{C3380CC4-5D6E-409C-BE32-E72D297353CC}">
              <c16:uniqueId val="{00000001-25E9-4569-AFB6-B07A954638F3}"/>
            </c:ext>
          </c:extLst>
        </c:ser>
        <c:dLbls>
          <c:showLegendKey val="0"/>
          <c:showVal val="0"/>
          <c:showCatName val="0"/>
          <c:showSerName val="0"/>
          <c:showPercent val="0"/>
          <c:showBubbleSize val="0"/>
        </c:dLbls>
        <c:gapWidth val="219"/>
        <c:overlap val="-27"/>
        <c:axId val="915746223"/>
        <c:axId val="915750063"/>
      </c:barChart>
      <c:catAx>
        <c:axId val="91574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915750063"/>
        <c:crosses val="autoZero"/>
        <c:auto val="1"/>
        <c:lblAlgn val="ctr"/>
        <c:lblOffset val="100"/>
        <c:noMultiLvlLbl val="0"/>
      </c:catAx>
      <c:valAx>
        <c:axId val="915750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15746223"/>
        <c:crosses val="autoZero"/>
        <c:crossBetween val="between"/>
      </c:valAx>
      <c:spPr>
        <a:noFill/>
        <a:ln>
          <a:noFill/>
        </a:ln>
        <a:effectLst/>
      </c:spPr>
    </c:plotArea>
    <c:legend>
      <c:legendPos val="b"/>
      <c:layout>
        <c:manualLayout>
          <c:xMode val="edge"/>
          <c:yMode val="edge"/>
          <c:x val="0.26492288387073099"/>
          <c:y val="0.26865836353395711"/>
          <c:w val="0.476520671678408"/>
          <c:h val="0.2509426307875274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Departments!$O$20</c:f>
              <c:strCache>
                <c:ptCount val="1"/>
                <c:pt idx="0">
                  <c:v>Median</c:v>
                </c:pt>
              </c:strCache>
            </c:strRef>
          </c:tx>
          <c:spPr>
            <a:solidFill>
              <a:schemeClr val="accent6"/>
            </a:solidFill>
            <a:ln>
              <a:noFill/>
            </a:ln>
            <a:effectLst/>
          </c:spPr>
          <c:invertIfNegative val="0"/>
          <c:cat>
            <c:strRef>
              <c:f>Departments!$N$21:$N$25</c:f>
              <c:strCache>
                <c:ptCount val="4"/>
                <c:pt idx="0">
                  <c:v>Business Administration</c:v>
                </c:pt>
                <c:pt idx="1">
                  <c:v>Economics</c:v>
                </c:pt>
                <c:pt idx="2">
                  <c:v>Economy And Society</c:v>
                </c:pt>
                <c:pt idx="3">
                  <c:v>Law</c:v>
                </c:pt>
              </c:strCache>
            </c:strRef>
          </c:cat>
          <c:val>
            <c:numRef>
              <c:f>Departments!$O$21:$O$25</c:f>
              <c:numCache>
                <c:formatCode>General</c:formatCode>
                <c:ptCount val="5"/>
                <c:pt idx="0">
                  <c:v>9</c:v>
                </c:pt>
                <c:pt idx="1">
                  <c:v>8</c:v>
                </c:pt>
                <c:pt idx="2">
                  <c:v>11</c:v>
                </c:pt>
                <c:pt idx="3">
                  <c:v>8</c:v>
                </c:pt>
              </c:numCache>
            </c:numRef>
          </c:val>
          <c:extLst>
            <c:ext xmlns:c16="http://schemas.microsoft.com/office/drawing/2014/chart" uri="{C3380CC4-5D6E-409C-BE32-E72D297353CC}">
              <c16:uniqueId val="{00000000-4026-4B81-8ED6-1516538C34B9}"/>
            </c:ext>
          </c:extLst>
        </c:ser>
        <c:ser>
          <c:idx val="1"/>
          <c:order val="1"/>
          <c:tx>
            <c:strRef>
              <c:f>Departments!$P$20</c:f>
              <c:strCache>
                <c:ptCount val="1"/>
                <c:pt idx="0">
                  <c:v>Medel</c:v>
                </c:pt>
              </c:strCache>
            </c:strRef>
          </c:tx>
          <c:spPr>
            <a:solidFill>
              <a:schemeClr val="accent5"/>
            </a:solidFill>
            <a:ln>
              <a:noFill/>
            </a:ln>
            <a:effectLst/>
          </c:spPr>
          <c:invertIfNegative val="0"/>
          <c:cat>
            <c:strRef>
              <c:f>Departments!$N$21:$N$25</c:f>
              <c:strCache>
                <c:ptCount val="4"/>
                <c:pt idx="0">
                  <c:v>Business Administration</c:v>
                </c:pt>
                <c:pt idx="1">
                  <c:v>Economics</c:v>
                </c:pt>
                <c:pt idx="2">
                  <c:v>Economy And Society</c:v>
                </c:pt>
                <c:pt idx="3">
                  <c:v>Law</c:v>
                </c:pt>
              </c:strCache>
            </c:strRef>
          </c:cat>
          <c:val>
            <c:numRef>
              <c:f>Departments!$P$21:$P$25</c:f>
              <c:numCache>
                <c:formatCode>0</c:formatCode>
                <c:ptCount val="5"/>
                <c:pt idx="0">
                  <c:v>13.194396271406893</c:v>
                </c:pt>
                <c:pt idx="1">
                  <c:v>12.04</c:v>
                </c:pt>
                <c:pt idx="2">
                  <c:v>18.501189262657153</c:v>
                </c:pt>
                <c:pt idx="3">
                  <c:v>12.251706873008649</c:v>
                </c:pt>
              </c:numCache>
            </c:numRef>
          </c:val>
          <c:extLst>
            <c:ext xmlns:c16="http://schemas.microsoft.com/office/drawing/2014/chart" uri="{C3380CC4-5D6E-409C-BE32-E72D297353CC}">
              <c16:uniqueId val="{00000001-4026-4B81-8ED6-1516538C34B9}"/>
            </c:ext>
          </c:extLst>
        </c:ser>
        <c:dLbls>
          <c:showLegendKey val="0"/>
          <c:showVal val="0"/>
          <c:showCatName val="0"/>
          <c:showSerName val="0"/>
          <c:showPercent val="0"/>
          <c:showBubbleSize val="0"/>
        </c:dLbls>
        <c:gapWidth val="219"/>
        <c:overlap val="-27"/>
        <c:axId val="556071008"/>
        <c:axId val="556070528"/>
      </c:barChart>
      <c:catAx>
        <c:axId val="55607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56070528"/>
        <c:crosses val="autoZero"/>
        <c:auto val="1"/>
        <c:lblAlgn val="ctr"/>
        <c:lblOffset val="100"/>
        <c:noMultiLvlLbl val="0"/>
      </c:catAx>
      <c:valAx>
        <c:axId val="556070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err="1"/>
                  <a:t>Snittålder</a:t>
                </a:r>
                <a:r>
                  <a:rPr lang="en-US" sz="2400" dirty="0"/>
                  <a:t> </a:t>
                </a:r>
                <a:r>
                  <a:rPr lang="en-US" sz="2400" dirty="0" err="1"/>
                  <a:t>bok</a:t>
                </a:r>
                <a:endParaRPr lang="en-US" sz="2400" dirty="0"/>
              </a:p>
            </c:rich>
          </c:tx>
          <c:layout>
            <c:manualLayout>
              <c:xMode val="edge"/>
              <c:yMode val="edge"/>
              <c:x val="7.8208408177335136E-3"/>
              <c:y val="0.23685245669603658"/>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607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err="1">
                <a:highlight>
                  <a:srgbClr val="FFFF00"/>
                </a:highlight>
              </a:rPr>
              <a:t>Snittlån</a:t>
            </a:r>
            <a:r>
              <a:rPr lang="en-US" sz="1800" b="1" dirty="0">
                <a:highlight>
                  <a:srgbClr val="FFFF00"/>
                </a:highlight>
              </a:rPr>
              <a:t> per exemplar (</a:t>
            </a:r>
            <a:r>
              <a:rPr lang="en-US" sz="1800" b="1" dirty="0" err="1">
                <a:highlight>
                  <a:srgbClr val="FFFF00"/>
                </a:highlight>
              </a:rPr>
              <a:t>pliktförvärv</a:t>
            </a:r>
            <a:r>
              <a:rPr lang="en-US" sz="1800" b="1" dirty="0">
                <a:highlight>
                  <a:srgbClr val="FFFF00"/>
                </a:highlight>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Blad1!$H$15</c:f>
              <c:strCache>
                <c:ptCount val="1"/>
                <c:pt idx="0">
                  <c:v>Snittlån per exemplar</c:v>
                </c:pt>
              </c:strCache>
            </c:strRef>
          </c:tx>
          <c:spPr>
            <a:ln w="28575" cap="rnd">
              <a:solidFill>
                <a:schemeClr val="accent1"/>
              </a:solidFill>
              <a:round/>
            </a:ln>
            <a:effectLst/>
          </c:spPr>
          <c:marker>
            <c:symbol val="none"/>
          </c:marker>
          <c:dLbls>
            <c:dLbl>
              <c:idx val="8"/>
              <c:tx>
                <c:rich>
                  <a:bodyPr/>
                  <a:lstStyle/>
                  <a:p>
                    <a:fld id="{8496BD46-F3AA-437F-8332-DE39AA4855DC}" type="VALUE">
                      <a:rPr lang="en-US">
                        <a:highlight>
                          <a:srgbClr val="FFFF00"/>
                        </a:highlight>
                      </a:rPr>
                      <a:pPr/>
                      <a:t>[VÄRDE]</a:t>
                    </a:fld>
                    <a:endParaRPr lang="sv-SE"/>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22-40F9-BE3E-2D297C5F8F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Blad1!$G$16:$G$25</c:f>
              <c:numCache>
                <c:formatCode>General</c:formatCode>
                <c:ptCount val="10"/>
                <c:pt idx="0">
                  <c:v>2019</c:v>
                </c:pt>
                <c:pt idx="1">
                  <c:v>2018</c:v>
                </c:pt>
                <c:pt idx="2">
                  <c:v>2017</c:v>
                </c:pt>
                <c:pt idx="3">
                  <c:v>2016</c:v>
                </c:pt>
                <c:pt idx="4">
                  <c:v>2015</c:v>
                </c:pt>
                <c:pt idx="5">
                  <c:v>2014</c:v>
                </c:pt>
                <c:pt idx="6">
                  <c:v>2013</c:v>
                </c:pt>
                <c:pt idx="7">
                  <c:v>2012</c:v>
                </c:pt>
                <c:pt idx="8">
                  <c:v>2011</c:v>
                </c:pt>
                <c:pt idx="9">
                  <c:v>2010</c:v>
                </c:pt>
              </c:numCache>
            </c:numRef>
          </c:cat>
          <c:val>
            <c:numRef>
              <c:f>Blad1!$H$16:$H$25</c:f>
              <c:numCache>
                <c:formatCode>General</c:formatCode>
                <c:ptCount val="10"/>
                <c:pt idx="0">
                  <c:v>1.44</c:v>
                </c:pt>
                <c:pt idx="1">
                  <c:v>2.0499999999999998</c:v>
                </c:pt>
                <c:pt idx="2">
                  <c:v>2.72</c:v>
                </c:pt>
                <c:pt idx="3">
                  <c:v>3.86</c:v>
                </c:pt>
                <c:pt idx="4">
                  <c:v>4.8</c:v>
                </c:pt>
                <c:pt idx="5">
                  <c:v>6.07</c:v>
                </c:pt>
                <c:pt idx="6">
                  <c:v>6.82</c:v>
                </c:pt>
                <c:pt idx="7">
                  <c:v>6.7</c:v>
                </c:pt>
                <c:pt idx="8">
                  <c:v>8.18</c:v>
                </c:pt>
                <c:pt idx="9">
                  <c:v>6.48</c:v>
                </c:pt>
              </c:numCache>
            </c:numRef>
          </c:val>
          <c:smooth val="0"/>
          <c:extLst>
            <c:ext xmlns:c16="http://schemas.microsoft.com/office/drawing/2014/chart" uri="{C3380CC4-5D6E-409C-BE32-E72D297353CC}">
              <c16:uniqueId val="{00000000-4E22-40F9-BE3E-2D297C5F8F28}"/>
            </c:ext>
          </c:extLst>
        </c:ser>
        <c:dLbls>
          <c:showLegendKey val="0"/>
          <c:showVal val="0"/>
          <c:showCatName val="0"/>
          <c:showSerName val="0"/>
          <c:showPercent val="0"/>
          <c:showBubbleSize val="0"/>
        </c:dLbls>
        <c:smooth val="0"/>
        <c:axId val="28093472"/>
        <c:axId val="1250723504"/>
      </c:lineChart>
      <c:catAx>
        <c:axId val="280934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b="1" baseline="0" dirty="0" err="1"/>
                  <a:t>Förvärvsår</a:t>
                </a:r>
                <a:endParaRPr lang="en-US" sz="1600" b="1" baseline="0" dirty="0"/>
              </a:p>
            </c:rich>
          </c:tx>
          <c:layout>
            <c:manualLayout>
              <c:xMode val="edge"/>
              <c:yMode val="edge"/>
              <c:x val="0.46200332063693161"/>
              <c:y val="0.925182519446907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250723504"/>
        <c:crosses val="autoZero"/>
        <c:auto val="1"/>
        <c:lblAlgn val="ctr"/>
        <c:lblOffset val="100"/>
        <c:noMultiLvlLbl val="0"/>
      </c:catAx>
      <c:valAx>
        <c:axId val="125072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400" b="1" dirty="0" err="1"/>
                  <a:t>Snittlån</a:t>
                </a:r>
                <a:endParaRPr lang="sv-SE" sz="1400" b="1" dirty="0"/>
              </a:p>
            </c:rich>
          </c:tx>
          <c:layout>
            <c:manualLayout>
              <c:xMode val="edge"/>
              <c:yMode val="edge"/>
              <c:x val="8.1659222817670133E-3"/>
              <c:y val="0.3998750649450487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09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[Arbetsfil_gk_förvärv_plikt_ny_230504.xlsx]Inköpsförslag vs aktivt förvärv!Pivottabell3</c:name>
    <c:fmtId val="30"/>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pivotFmt>
      <c:pivotFmt>
        <c:idx val="33"/>
        <c:spPr>
          <a:solidFill>
            <a:schemeClr val="accent1"/>
          </a:solidFill>
          <a:ln>
            <a:noFill/>
          </a:ln>
          <a:effectLst/>
        </c:spPr>
      </c:pivotFmt>
      <c:pivotFmt>
        <c:idx val="34"/>
        <c:spPr>
          <a:solidFill>
            <a:schemeClr val="accent1"/>
          </a:solidFill>
          <a:ln>
            <a:noFill/>
          </a:ln>
          <a:effectLst/>
        </c:spPr>
      </c:pivotFmt>
      <c:pivotFmt>
        <c:idx val="35"/>
        <c:spPr>
          <a:solidFill>
            <a:schemeClr val="accent1"/>
          </a:solidFill>
          <a:ln>
            <a:noFill/>
          </a:ln>
          <a:effectLst/>
        </c:spPr>
      </c:pivotFmt>
      <c:pivotFmt>
        <c:idx val="36"/>
        <c:spPr>
          <a:solidFill>
            <a:schemeClr val="accent1"/>
          </a:solidFill>
          <a:ln>
            <a:noFill/>
          </a:ln>
          <a:effectLst/>
        </c:spPr>
      </c:pivotFmt>
      <c:pivotFmt>
        <c:idx val="37"/>
        <c:spPr>
          <a:solidFill>
            <a:schemeClr val="accent1"/>
          </a:solidFill>
          <a:ln>
            <a:noFill/>
          </a:ln>
          <a:effectLst/>
        </c:spPr>
      </c:pivotFmt>
      <c:pivotFmt>
        <c:idx val="38"/>
        <c:spPr>
          <a:solidFill>
            <a:schemeClr val="accent1"/>
          </a:solidFill>
          <a:ln>
            <a:noFill/>
          </a:ln>
          <a:effectLst/>
        </c:spPr>
      </c:pivotFmt>
      <c:pivotFmt>
        <c:idx val="39"/>
        <c:spPr>
          <a:solidFill>
            <a:schemeClr val="accent1"/>
          </a:solidFill>
          <a:ln>
            <a:noFill/>
          </a:ln>
          <a:effectLst/>
        </c:spPr>
      </c:pivotFmt>
      <c:pivotFmt>
        <c:idx val="40"/>
        <c:spPr>
          <a:solidFill>
            <a:schemeClr val="accent1"/>
          </a:solidFill>
          <a:ln>
            <a:noFill/>
          </a:ln>
          <a:effectLst/>
        </c:spPr>
      </c:pivotFmt>
      <c:pivotFmt>
        <c:idx val="41"/>
        <c:spPr>
          <a:solidFill>
            <a:schemeClr val="accent1"/>
          </a:solidFill>
          <a:ln>
            <a:noFill/>
          </a:ln>
          <a:effectLst/>
        </c:spPr>
      </c:pivotFmt>
      <c:pivotFmt>
        <c:idx val="42"/>
        <c:spPr>
          <a:solidFill>
            <a:schemeClr val="accent1"/>
          </a:solidFill>
          <a:ln>
            <a:noFill/>
          </a:ln>
          <a:effectLst/>
        </c:spPr>
      </c:pivotFmt>
      <c:pivotFmt>
        <c:idx val="43"/>
        <c:spPr>
          <a:solidFill>
            <a:schemeClr val="accent1"/>
          </a:solidFill>
          <a:ln>
            <a:noFill/>
          </a:ln>
          <a:effectLst/>
        </c:spPr>
      </c:pivotFmt>
      <c:pivotFmt>
        <c:idx val="44"/>
        <c:spPr>
          <a:solidFill>
            <a:schemeClr val="accent1"/>
          </a:solidFill>
          <a:ln>
            <a:noFill/>
          </a:ln>
          <a:effectLst/>
        </c:spPr>
      </c:pivotFmt>
      <c:pivotFmt>
        <c:idx val="45"/>
        <c:spPr>
          <a:solidFill>
            <a:schemeClr val="accent1"/>
          </a:solidFill>
          <a:ln>
            <a:noFill/>
          </a:ln>
          <a:effectLst/>
        </c:spPr>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pivotFmt>
      <c:pivotFmt>
        <c:idx val="49"/>
        <c:spPr>
          <a:solidFill>
            <a:schemeClr val="accent1"/>
          </a:solidFill>
          <a:ln>
            <a:noFill/>
          </a:ln>
          <a:effectLst/>
        </c:spPr>
      </c:pivotFmt>
      <c:pivotFmt>
        <c:idx val="50"/>
        <c:spPr>
          <a:solidFill>
            <a:schemeClr val="accent1"/>
          </a:solidFill>
          <a:ln>
            <a:noFill/>
          </a:ln>
          <a:effectLst/>
        </c:spPr>
      </c:pivotFmt>
      <c:pivotFmt>
        <c:idx val="51"/>
        <c:spPr>
          <a:solidFill>
            <a:schemeClr val="accent1"/>
          </a:solidFill>
          <a:ln>
            <a:noFill/>
          </a:ln>
          <a:effectLst/>
        </c:spPr>
      </c:pivotFmt>
      <c:pivotFmt>
        <c:idx val="52"/>
        <c:spPr>
          <a:solidFill>
            <a:schemeClr val="accent1"/>
          </a:solidFill>
          <a:ln>
            <a:noFill/>
          </a:ln>
          <a:effectLst/>
        </c:spPr>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pivotFmt>
      <c:pivotFmt>
        <c:idx val="58"/>
        <c:spPr>
          <a:solidFill>
            <a:schemeClr val="accent1"/>
          </a:solidFill>
          <a:ln>
            <a:noFill/>
          </a:ln>
          <a:effectLst/>
        </c:spPr>
      </c:pivotFmt>
      <c:pivotFmt>
        <c:idx val="59"/>
        <c:spPr>
          <a:solidFill>
            <a:schemeClr val="accent1"/>
          </a:solidFill>
          <a:ln>
            <a:noFill/>
          </a:ln>
          <a:effectLst/>
        </c:spPr>
      </c:pivotFmt>
      <c:pivotFmt>
        <c:idx val="60"/>
        <c:spPr>
          <a:solidFill>
            <a:schemeClr val="accent1"/>
          </a:solidFill>
          <a:ln>
            <a:noFill/>
          </a:ln>
          <a:effectLst/>
        </c:spPr>
      </c:pivotFmt>
      <c:pivotFmt>
        <c:idx val="61"/>
        <c:spPr>
          <a:solidFill>
            <a:schemeClr val="accent1"/>
          </a:solidFill>
          <a:ln>
            <a:noFill/>
          </a:ln>
          <a:effectLst/>
        </c:spPr>
      </c:pivotFmt>
      <c:pivotFmt>
        <c:idx val="62"/>
        <c:spPr>
          <a:solidFill>
            <a:schemeClr val="accent1"/>
          </a:solidFill>
          <a:ln>
            <a:noFill/>
          </a:ln>
          <a:effectLst/>
        </c:spPr>
      </c:pivotFmt>
      <c:pivotFmt>
        <c:idx val="63"/>
        <c:spPr>
          <a:solidFill>
            <a:schemeClr val="accent1"/>
          </a:solidFill>
          <a:ln>
            <a:noFill/>
          </a:ln>
          <a:effectLst/>
        </c:spPr>
      </c:pivotFmt>
      <c:pivotFmt>
        <c:idx val="64"/>
        <c:spPr>
          <a:solidFill>
            <a:schemeClr val="accent1"/>
          </a:solidFill>
          <a:ln>
            <a:noFill/>
          </a:ln>
          <a:effectLst/>
        </c:spPr>
      </c:pivotFmt>
      <c:pivotFmt>
        <c:idx val="65"/>
        <c:spPr>
          <a:solidFill>
            <a:schemeClr val="accent1"/>
          </a:solidFill>
          <a:ln>
            <a:noFill/>
          </a:ln>
          <a:effectLst/>
        </c:spPr>
      </c:pivotFmt>
      <c:pivotFmt>
        <c:idx val="66"/>
        <c:spPr>
          <a:solidFill>
            <a:schemeClr val="accent1"/>
          </a:solidFill>
          <a:ln>
            <a:noFill/>
          </a:ln>
          <a:effectLst/>
        </c:spPr>
      </c:pivotFmt>
      <c:pivotFmt>
        <c:idx val="67"/>
        <c:spPr>
          <a:solidFill>
            <a:schemeClr val="accent1"/>
          </a:solidFill>
          <a:ln>
            <a:noFill/>
          </a:ln>
          <a:effectLst/>
        </c:spPr>
      </c:pivotFmt>
      <c:pivotFmt>
        <c:idx val="68"/>
        <c:spPr>
          <a:solidFill>
            <a:schemeClr val="accent1"/>
          </a:solidFill>
          <a:ln>
            <a:noFill/>
          </a:ln>
          <a:effectLst/>
        </c:spPr>
      </c:pivotFmt>
      <c:pivotFmt>
        <c:idx val="69"/>
        <c:spPr>
          <a:solidFill>
            <a:schemeClr val="accent1"/>
          </a:solidFill>
          <a:ln>
            <a:noFill/>
          </a:ln>
          <a:effectLst/>
        </c:spPr>
      </c:pivotFmt>
      <c:pivotFmt>
        <c:idx val="70"/>
        <c:spPr>
          <a:solidFill>
            <a:schemeClr val="accent1"/>
          </a:solidFill>
          <a:ln>
            <a:noFill/>
          </a:ln>
          <a:effectLst/>
        </c:spPr>
      </c:pivotFmt>
      <c:pivotFmt>
        <c:idx val="71"/>
        <c:spPr>
          <a:solidFill>
            <a:schemeClr val="accent1"/>
          </a:solidFill>
          <a:ln>
            <a:noFill/>
          </a:ln>
          <a:effectLst/>
        </c:spPr>
      </c:pivotFmt>
      <c:pivotFmt>
        <c:idx val="72"/>
        <c:spPr>
          <a:solidFill>
            <a:schemeClr val="accent1"/>
          </a:solidFill>
          <a:ln>
            <a:noFill/>
          </a:ln>
          <a:effectLst/>
        </c:spPr>
      </c:pivotFmt>
      <c:pivotFmt>
        <c:idx val="73"/>
        <c:spPr>
          <a:solidFill>
            <a:schemeClr val="accent1"/>
          </a:solidFill>
          <a:ln>
            <a:noFill/>
          </a:ln>
          <a:effectLst/>
        </c:spPr>
      </c:pivotFmt>
      <c:pivotFmt>
        <c:idx val="74"/>
        <c:spPr>
          <a:solidFill>
            <a:schemeClr val="accent1"/>
          </a:solidFill>
          <a:ln>
            <a:noFill/>
          </a:ln>
          <a:effectLst/>
        </c:spPr>
      </c:pivotFmt>
      <c:pivotFmt>
        <c:idx val="75"/>
        <c:spPr>
          <a:solidFill>
            <a:schemeClr val="accent1"/>
          </a:solidFill>
          <a:ln>
            <a:noFill/>
          </a:ln>
          <a:effectLst/>
        </c:spPr>
      </c:pivotFmt>
      <c:pivotFmt>
        <c:idx val="76"/>
        <c:spPr>
          <a:solidFill>
            <a:schemeClr val="accent1"/>
          </a:solidFill>
          <a:ln>
            <a:noFill/>
          </a:ln>
          <a:effectLst/>
        </c:spPr>
      </c:pivotFmt>
      <c:pivotFmt>
        <c:idx val="77"/>
        <c:spPr>
          <a:solidFill>
            <a:schemeClr val="accent1"/>
          </a:solidFill>
          <a:ln>
            <a:noFill/>
          </a:ln>
          <a:effectLst/>
        </c:spPr>
      </c:pivotFmt>
      <c:pivotFmt>
        <c:idx val="78"/>
        <c:spPr>
          <a:solidFill>
            <a:schemeClr val="accent1"/>
          </a:solidFill>
          <a:ln>
            <a:noFill/>
          </a:ln>
          <a:effectLst/>
        </c:spPr>
      </c:pivotFmt>
      <c:pivotFmt>
        <c:idx val="79"/>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pivotFmt>
      <c:pivotFmt>
        <c:idx val="82"/>
        <c:spPr>
          <a:solidFill>
            <a:schemeClr val="accent1"/>
          </a:solidFill>
          <a:ln>
            <a:noFill/>
          </a:ln>
          <a:effectLst/>
        </c:spPr>
      </c:pivotFmt>
      <c:pivotFmt>
        <c:idx val="83"/>
        <c:spPr>
          <a:solidFill>
            <a:schemeClr val="accent1"/>
          </a:solidFill>
          <a:ln>
            <a:noFill/>
          </a:ln>
          <a:effectLst/>
        </c:spPr>
      </c:pivotFmt>
      <c:pivotFmt>
        <c:idx val="84"/>
        <c:spPr>
          <a:solidFill>
            <a:schemeClr val="accent1"/>
          </a:solidFill>
          <a:ln>
            <a:noFill/>
          </a:ln>
          <a:effectLst/>
        </c:spPr>
      </c:pivotFmt>
      <c:pivotFmt>
        <c:idx val="85"/>
        <c:spPr>
          <a:solidFill>
            <a:schemeClr val="accent1"/>
          </a:solidFill>
          <a:ln>
            <a:noFill/>
          </a:ln>
          <a:effectLst/>
        </c:spPr>
      </c:pivotFmt>
      <c:pivotFmt>
        <c:idx val="86"/>
        <c:spPr>
          <a:solidFill>
            <a:schemeClr val="accent1"/>
          </a:solidFill>
          <a:ln>
            <a:noFill/>
          </a:ln>
          <a:effectLst/>
        </c:spPr>
      </c:pivotFmt>
      <c:pivotFmt>
        <c:idx val="87"/>
        <c:spPr>
          <a:solidFill>
            <a:schemeClr val="accent1"/>
          </a:solidFill>
          <a:ln>
            <a:noFill/>
          </a:ln>
          <a:effectLst/>
        </c:spPr>
      </c:pivotFmt>
      <c:pivotFmt>
        <c:idx val="88"/>
        <c:spPr>
          <a:solidFill>
            <a:schemeClr val="accent1"/>
          </a:solidFill>
          <a:ln>
            <a:noFill/>
          </a:ln>
          <a:effectLst/>
        </c:spPr>
      </c:pivotFmt>
      <c:pivotFmt>
        <c:idx val="89"/>
        <c:spPr>
          <a:solidFill>
            <a:schemeClr val="accent1"/>
          </a:solidFill>
          <a:ln>
            <a:noFill/>
          </a:ln>
          <a:effectLst/>
        </c:spPr>
      </c:pivotFmt>
      <c:pivotFmt>
        <c:idx val="90"/>
        <c:spPr>
          <a:solidFill>
            <a:schemeClr val="accent1"/>
          </a:solidFill>
          <a:ln>
            <a:noFill/>
          </a:ln>
          <a:effectLst/>
        </c:spPr>
      </c:pivotFmt>
      <c:pivotFmt>
        <c:idx val="91"/>
        <c:spPr>
          <a:solidFill>
            <a:schemeClr val="accent1"/>
          </a:solidFill>
          <a:ln>
            <a:noFill/>
          </a:ln>
          <a:effectLst/>
        </c:spPr>
      </c:pivotFmt>
      <c:pivotFmt>
        <c:idx val="92"/>
        <c:spPr>
          <a:solidFill>
            <a:schemeClr val="accent1"/>
          </a:solidFill>
          <a:ln>
            <a:noFill/>
          </a:ln>
          <a:effectLst/>
        </c:spPr>
      </c:pivotFmt>
      <c:pivotFmt>
        <c:idx val="93"/>
        <c:spPr>
          <a:solidFill>
            <a:schemeClr val="accent1"/>
          </a:solidFill>
          <a:ln>
            <a:noFill/>
          </a:ln>
          <a:effectLst/>
        </c:spPr>
      </c:pivotFmt>
      <c:pivotFmt>
        <c:idx val="94"/>
        <c:spPr>
          <a:solidFill>
            <a:schemeClr val="accent1"/>
          </a:solidFill>
          <a:ln>
            <a:noFill/>
          </a:ln>
          <a:effectLst/>
        </c:spPr>
      </c:pivotFmt>
      <c:pivotFmt>
        <c:idx val="95"/>
        <c:spPr>
          <a:solidFill>
            <a:schemeClr val="accent1"/>
          </a:solidFill>
          <a:ln>
            <a:noFill/>
          </a:ln>
          <a:effectLst/>
        </c:spPr>
      </c:pivotFmt>
      <c:pivotFmt>
        <c:idx val="96"/>
        <c:spPr>
          <a:solidFill>
            <a:schemeClr val="accent1"/>
          </a:solidFill>
          <a:ln>
            <a:noFill/>
          </a:ln>
          <a:effectLst/>
        </c:spPr>
      </c:pivotFmt>
      <c:pivotFmt>
        <c:idx val="97"/>
        <c:spPr>
          <a:solidFill>
            <a:schemeClr val="accent1"/>
          </a:solidFill>
          <a:ln>
            <a:noFill/>
          </a:ln>
          <a:effectLst/>
        </c:spPr>
      </c:pivotFmt>
      <c:pivotFmt>
        <c:idx val="98"/>
        <c:spPr>
          <a:solidFill>
            <a:schemeClr val="accent1"/>
          </a:solidFill>
          <a:ln>
            <a:noFill/>
          </a:ln>
          <a:effectLst/>
        </c:spPr>
      </c:pivotFmt>
      <c:pivotFmt>
        <c:idx val="99"/>
        <c:spPr>
          <a:solidFill>
            <a:schemeClr val="accent1"/>
          </a:solidFill>
          <a:ln>
            <a:noFill/>
          </a:ln>
          <a:effectLst/>
        </c:spPr>
      </c:pivotFmt>
      <c:pivotFmt>
        <c:idx val="100"/>
        <c:spPr>
          <a:solidFill>
            <a:schemeClr val="accent1"/>
          </a:solidFill>
          <a:ln>
            <a:noFill/>
          </a:ln>
          <a:effectLst/>
        </c:spPr>
      </c:pivotFmt>
      <c:pivotFmt>
        <c:idx val="101"/>
        <c:spPr>
          <a:solidFill>
            <a:schemeClr val="accent1"/>
          </a:solidFill>
          <a:ln>
            <a:noFill/>
          </a:ln>
          <a:effectLst/>
        </c:spPr>
      </c:pivotFmt>
      <c:pivotFmt>
        <c:idx val="102"/>
        <c:spPr>
          <a:solidFill>
            <a:schemeClr val="accent1"/>
          </a:solidFill>
          <a:ln>
            <a:noFill/>
          </a:ln>
          <a:effectLst/>
        </c:spPr>
      </c:pivotFmt>
      <c:pivotFmt>
        <c:idx val="103"/>
        <c:spPr>
          <a:solidFill>
            <a:schemeClr val="accent1"/>
          </a:solidFill>
          <a:ln>
            <a:noFill/>
          </a:ln>
          <a:effectLst/>
        </c:spPr>
      </c:pivotFmt>
      <c:pivotFmt>
        <c:idx val="104"/>
        <c:spPr>
          <a:solidFill>
            <a:schemeClr val="accent1"/>
          </a:solidFill>
          <a:ln>
            <a:noFill/>
          </a:ln>
          <a:effectLst/>
        </c:spPr>
      </c:pivotFmt>
      <c:pivotFmt>
        <c:idx val="10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'Inköpsförslag vs aktivt förvärv'!$B$33:$B$34</c:f>
              <c:strCache>
                <c:ptCount val="1"/>
                <c:pt idx="0">
                  <c:v>Inköpsförslag</c:v>
                </c:pt>
              </c:strCache>
            </c:strRef>
          </c:tx>
          <c:spPr>
            <a:solidFill>
              <a:schemeClr val="accent2"/>
            </a:solidFill>
            <a:ln>
              <a:noFill/>
            </a:ln>
            <a:effectLst/>
          </c:spPr>
          <c:invertIfNegative val="0"/>
          <c:dPt>
            <c:idx val="1"/>
            <c:invertIfNegative val="0"/>
            <c:bubble3D val="0"/>
            <c:extLst>
              <c:ext xmlns:c16="http://schemas.microsoft.com/office/drawing/2014/chart" uri="{C3380CC4-5D6E-409C-BE32-E72D297353CC}">
                <c16:uniqueId val="{00000000-2668-4F08-847D-E62FB5C5EF94}"/>
              </c:ext>
            </c:extLst>
          </c:dPt>
          <c:dPt>
            <c:idx val="3"/>
            <c:invertIfNegative val="0"/>
            <c:bubble3D val="0"/>
            <c:extLst>
              <c:ext xmlns:c16="http://schemas.microsoft.com/office/drawing/2014/chart" uri="{C3380CC4-5D6E-409C-BE32-E72D297353CC}">
                <c16:uniqueId val="{00000001-2668-4F08-847D-E62FB5C5EF94}"/>
              </c:ext>
            </c:extLst>
          </c:dPt>
          <c:dPt>
            <c:idx val="5"/>
            <c:invertIfNegative val="0"/>
            <c:bubble3D val="0"/>
            <c:extLst>
              <c:ext xmlns:c16="http://schemas.microsoft.com/office/drawing/2014/chart" uri="{C3380CC4-5D6E-409C-BE32-E72D297353CC}">
                <c16:uniqueId val="{00000002-2668-4F08-847D-E62FB5C5EF94}"/>
              </c:ext>
            </c:extLst>
          </c:dPt>
          <c:dPt>
            <c:idx val="7"/>
            <c:invertIfNegative val="0"/>
            <c:bubble3D val="0"/>
            <c:extLst>
              <c:ext xmlns:c16="http://schemas.microsoft.com/office/drawing/2014/chart" uri="{C3380CC4-5D6E-409C-BE32-E72D297353CC}">
                <c16:uniqueId val="{00000003-2668-4F08-847D-E62FB5C5EF94}"/>
              </c:ext>
            </c:extLst>
          </c:dPt>
          <c:dPt>
            <c:idx val="9"/>
            <c:invertIfNegative val="0"/>
            <c:bubble3D val="0"/>
            <c:extLst>
              <c:ext xmlns:c16="http://schemas.microsoft.com/office/drawing/2014/chart" uri="{C3380CC4-5D6E-409C-BE32-E72D297353CC}">
                <c16:uniqueId val="{00000004-2668-4F08-847D-E62FB5C5EF94}"/>
              </c:ext>
            </c:extLst>
          </c:dPt>
          <c:dPt>
            <c:idx val="11"/>
            <c:invertIfNegative val="0"/>
            <c:bubble3D val="0"/>
            <c:extLst>
              <c:ext xmlns:c16="http://schemas.microsoft.com/office/drawing/2014/chart" uri="{C3380CC4-5D6E-409C-BE32-E72D297353CC}">
                <c16:uniqueId val="{00000005-2668-4F08-847D-E62FB5C5EF94}"/>
              </c:ext>
            </c:extLst>
          </c:dPt>
          <c:dPt>
            <c:idx val="13"/>
            <c:invertIfNegative val="0"/>
            <c:bubble3D val="0"/>
            <c:extLst>
              <c:ext xmlns:c16="http://schemas.microsoft.com/office/drawing/2014/chart" uri="{C3380CC4-5D6E-409C-BE32-E72D297353CC}">
                <c16:uniqueId val="{00000006-2668-4F08-847D-E62FB5C5EF94}"/>
              </c:ext>
            </c:extLst>
          </c:dPt>
          <c:dPt>
            <c:idx val="15"/>
            <c:invertIfNegative val="0"/>
            <c:bubble3D val="0"/>
            <c:extLst>
              <c:ext xmlns:c16="http://schemas.microsoft.com/office/drawing/2014/chart" uri="{C3380CC4-5D6E-409C-BE32-E72D297353CC}">
                <c16:uniqueId val="{00000007-2668-4F08-847D-E62FB5C5EF94}"/>
              </c:ext>
            </c:extLst>
          </c:dPt>
          <c:dPt>
            <c:idx val="17"/>
            <c:invertIfNegative val="0"/>
            <c:bubble3D val="0"/>
            <c:extLst>
              <c:ext xmlns:c16="http://schemas.microsoft.com/office/drawing/2014/chart" uri="{C3380CC4-5D6E-409C-BE32-E72D297353CC}">
                <c16:uniqueId val="{00000008-2668-4F08-847D-E62FB5C5EF94}"/>
              </c:ext>
            </c:extLst>
          </c:dPt>
          <c:dPt>
            <c:idx val="19"/>
            <c:invertIfNegative val="0"/>
            <c:bubble3D val="0"/>
            <c:extLst>
              <c:ext xmlns:c16="http://schemas.microsoft.com/office/drawing/2014/chart" uri="{C3380CC4-5D6E-409C-BE32-E72D297353CC}">
                <c16:uniqueId val="{00000009-2668-4F08-847D-E62FB5C5EF94}"/>
              </c:ext>
            </c:extLst>
          </c:dPt>
          <c:dPt>
            <c:idx val="21"/>
            <c:invertIfNegative val="0"/>
            <c:bubble3D val="0"/>
            <c:extLst>
              <c:ext xmlns:c16="http://schemas.microsoft.com/office/drawing/2014/chart" uri="{C3380CC4-5D6E-409C-BE32-E72D297353CC}">
                <c16:uniqueId val="{0000000A-2668-4F08-847D-E62FB5C5EF94}"/>
              </c:ext>
            </c:extLst>
          </c:dPt>
          <c:dPt>
            <c:idx val="23"/>
            <c:invertIfNegative val="0"/>
            <c:bubble3D val="0"/>
            <c:extLst>
              <c:ext xmlns:c16="http://schemas.microsoft.com/office/drawing/2014/chart" uri="{C3380CC4-5D6E-409C-BE32-E72D297353CC}">
                <c16:uniqueId val="{0000000B-2668-4F08-847D-E62FB5C5EF94}"/>
              </c:ext>
            </c:extLst>
          </c:dPt>
          <c:dPt>
            <c:idx val="25"/>
            <c:invertIfNegative val="0"/>
            <c:bubble3D val="0"/>
            <c:extLst>
              <c:ext xmlns:c16="http://schemas.microsoft.com/office/drawing/2014/chart" uri="{C3380CC4-5D6E-409C-BE32-E72D297353CC}">
                <c16:uniqueId val="{0000000C-2668-4F08-847D-E62FB5C5EF94}"/>
              </c:ext>
            </c:extLst>
          </c:dPt>
          <c:dPt>
            <c:idx val="27"/>
            <c:invertIfNegative val="0"/>
            <c:bubble3D val="0"/>
            <c:extLst>
              <c:ext xmlns:c16="http://schemas.microsoft.com/office/drawing/2014/chart" uri="{C3380CC4-5D6E-409C-BE32-E72D297353CC}">
                <c16:uniqueId val="{0000000D-2668-4F08-847D-E62FB5C5EF94}"/>
              </c:ext>
            </c:extLst>
          </c:dPt>
          <c:dPt>
            <c:idx val="29"/>
            <c:invertIfNegative val="0"/>
            <c:bubble3D val="0"/>
            <c:extLst>
              <c:ext xmlns:c16="http://schemas.microsoft.com/office/drawing/2014/chart" uri="{C3380CC4-5D6E-409C-BE32-E72D297353CC}">
                <c16:uniqueId val="{0000000E-2668-4F08-847D-E62FB5C5EF94}"/>
              </c:ext>
            </c:extLst>
          </c:dPt>
          <c:dPt>
            <c:idx val="31"/>
            <c:invertIfNegative val="0"/>
            <c:bubble3D val="0"/>
            <c:extLst>
              <c:ext xmlns:c16="http://schemas.microsoft.com/office/drawing/2014/chart" uri="{C3380CC4-5D6E-409C-BE32-E72D297353CC}">
                <c16:uniqueId val="{0000000F-2668-4F08-847D-E62FB5C5EF94}"/>
              </c:ext>
            </c:extLst>
          </c:dPt>
          <c:dPt>
            <c:idx val="33"/>
            <c:invertIfNegative val="0"/>
            <c:bubble3D val="0"/>
            <c:extLst>
              <c:ext xmlns:c16="http://schemas.microsoft.com/office/drawing/2014/chart" uri="{C3380CC4-5D6E-409C-BE32-E72D297353CC}">
                <c16:uniqueId val="{00000010-2668-4F08-847D-E62FB5C5EF94}"/>
              </c:ext>
            </c:extLst>
          </c:dPt>
          <c:dPt>
            <c:idx val="35"/>
            <c:invertIfNegative val="0"/>
            <c:bubble3D val="0"/>
            <c:extLst>
              <c:ext xmlns:c16="http://schemas.microsoft.com/office/drawing/2014/chart" uri="{C3380CC4-5D6E-409C-BE32-E72D297353CC}">
                <c16:uniqueId val="{00000011-2668-4F08-847D-E62FB5C5EF94}"/>
              </c:ext>
            </c:extLst>
          </c:dPt>
          <c:dPt>
            <c:idx val="37"/>
            <c:invertIfNegative val="0"/>
            <c:bubble3D val="0"/>
            <c:extLst>
              <c:ext xmlns:c16="http://schemas.microsoft.com/office/drawing/2014/chart" uri="{C3380CC4-5D6E-409C-BE32-E72D297353CC}">
                <c16:uniqueId val="{00000012-2668-4F08-847D-E62FB5C5EF94}"/>
              </c:ext>
            </c:extLst>
          </c:dPt>
          <c:dPt>
            <c:idx val="39"/>
            <c:invertIfNegative val="0"/>
            <c:bubble3D val="0"/>
            <c:extLst>
              <c:ext xmlns:c16="http://schemas.microsoft.com/office/drawing/2014/chart" uri="{C3380CC4-5D6E-409C-BE32-E72D297353CC}">
                <c16:uniqueId val="{00000013-2668-4F08-847D-E62FB5C5EF94}"/>
              </c:ext>
            </c:extLst>
          </c:dPt>
          <c:dPt>
            <c:idx val="41"/>
            <c:invertIfNegative val="0"/>
            <c:bubble3D val="0"/>
            <c:extLst>
              <c:ext xmlns:c16="http://schemas.microsoft.com/office/drawing/2014/chart" uri="{C3380CC4-5D6E-409C-BE32-E72D297353CC}">
                <c16:uniqueId val="{00000014-2668-4F08-847D-E62FB5C5EF94}"/>
              </c:ext>
            </c:extLst>
          </c:dPt>
          <c:dPt>
            <c:idx val="43"/>
            <c:invertIfNegative val="0"/>
            <c:bubble3D val="0"/>
            <c:extLst>
              <c:ext xmlns:c16="http://schemas.microsoft.com/office/drawing/2014/chart" uri="{C3380CC4-5D6E-409C-BE32-E72D297353CC}">
                <c16:uniqueId val="{00000015-2668-4F08-847D-E62FB5C5EF94}"/>
              </c:ext>
            </c:extLst>
          </c:dPt>
          <c:dPt>
            <c:idx val="45"/>
            <c:invertIfNegative val="0"/>
            <c:bubble3D val="0"/>
            <c:extLst>
              <c:ext xmlns:c16="http://schemas.microsoft.com/office/drawing/2014/chart" uri="{C3380CC4-5D6E-409C-BE32-E72D297353CC}">
                <c16:uniqueId val="{00000016-2668-4F08-847D-E62FB5C5EF94}"/>
              </c:ext>
            </c:extLst>
          </c:dPt>
          <c:dPt>
            <c:idx val="47"/>
            <c:invertIfNegative val="0"/>
            <c:bubble3D val="0"/>
            <c:extLst>
              <c:ext xmlns:c16="http://schemas.microsoft.com/office/drawing/2014/chart" uri="{C3380CC4-5D6E-409C-BE32-E72D297353CC}">
                <c16:uniqueId val="{00000017-2668-4F08-847D-E62FB5C5EF9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'Inköpsförslag vs aktivt förvärv'!$A$35:$A$59</c:f>
              <c:strCache>
                <c:ptCount val="24"/>
                <c:pt idx="0">
                  <c:v>000</c:v>
                </c:pt>
                <c:pt idx="1">
                  <c:v>070</c:v>
                </c:pt>
                <c:pt idx="2">
                  <c:v>100</c:v>
                </c:pt>
                <c:pt idx="3">
                  <c:v>150</c:v>
                </c:pt>
                <c:pt idx="4">
                  <c:v>200</c:v>
                </c:pt>
                <c:pt idx="5">
                  <c:v>300</c:v>
                </c:pt>
                <c:pt idx="6">
                  <c:v>301</c:v>
                </c:pt>
                <c:pt idx="7">
                  <c:v>302</c:v>
                </c:pt>
                <c:pt idx="8">
                  <c:v>303</c:v>
                </c:pt>
                <c:pt idx="9">
                  <c:v>304</c:v>
                </c:pt>
                <c:pt idx="10">
                  <c:v>305</c:v>
                </c:pt>
                <c:pt idx="11">
                  <c:v>306</c:v>
                </c:pt>
                <c:pt idx="12">
                  <c:v>307</c:v>
                </c:pt>
                <c:pt idx="13">
                  <c:v>320</c:v>
                </c:pt>
                <c:pt idx="14">
                  <c:v>327</c:v>
                </c:pt>
                <c:pt idx="15">
                  <c:v>350</c:v>
                </c:pt>
                <c:pt idx="16">
                  <c:v>360</c:v>
                </c:pt>
                <c:pt idx="17">
                  <c:v>370</c:v>
                </c:pt>
                <c:pt idx="18">
                  <c:v>400</c:v>
                </c:pt>
                <c:pt idx="19">
                  <c:v>500</c:v>
                </c:pt>
                <c:pt idx="20">
                  <c:v>600</c:v>
                </c:pt>
                <c:pt idx="21">
                  <c:v>700</c:v>
                </c:pt>
                <c:pt idx="22">
                  <c:v>800</c:v>
                </c:pt>
                <c:pt idx="23">
                  <c:v>900</c:v>
                </c:pt>
              </c:strCache>
            </c:strRef>
          </c:cat>
          <c:val>
            <c:numRef>
              <c:f>'Inköpsförslag vs aktivt förvärv'!$B$35:$B$59</c:f>
              <c:numCache>
                <c:formatCode>General</c:formatCode>
                <c:ptCount val="24"/>
                <c:pt idx="0">
                  <c:v>26</c:v>
                </c:pt>
                <c:pt idx="1">
                  <c:v>21</c:v>
                </c:pt>
                <c:pt idx="2">
                  <c:v>25</c:v>
                </c:pt>
                <c:pt idx="3">
                  <c:v>98</c:v>
                </c:pt>
                <c:pt idx="4">
                  <c:v>5</c:v>
                </c:pt>
                <c:pt idx="5">
                  <c:v>150</c:v>
                </c:pt>
                <c:pt idx="6">
                  <c:v>27</c:v>
                </c:pt>
                <c:pt idx="7">
                  <c:v>75</c:v>
                </c:pt>
                <c:pt idx="8">
                  <c:v>92</c:v>
                </c:pt>
                <c:pt idx="9">
                  <c:v>34</c:v>
                </c:pt>
                <c:pt idx="10">
                  <c:v>116</c:v>
                </c:pt>
                <c:pt idx="11">
                  <c:v>80</c:v>
                </c:pt>
                <c:pt idx="12">
                  <c:v>21</c:v>
                </c:pt>
                <c:pt idx="13">
                  <c:v>272</c:v>
                </c:pt>
                <c:pt idx="14">
                  <c:v>67</c:v>
                </c:pt>
                <c:pt idx="15">
                  <c:v>25</c:v>
                </c:pt>
                <c:pt idx="16">
                  <c:v>164</c:v>
                </c:pt>
                <c:pt idx="17">
                  <c:v>14</c:v>
                </c:pt>
                <c:pt idx="18">
                  <c:v>1</c:v>
                </c:pt>
                <c:pt idx="19">
                  <c:v>13</c:v>
                </c:pt>
                <c:pt idx="20">
                  <c:v>81</c:v>
                </c:pt>
                <c:pt idx="21">
                  <c:v>7</c:v>
                </c:pt>
                <c:pt idx="22">
                  <c:v>10</c:v>
                </c:pt>
                <c:pt idx="23">
                  <c:v>94</c:v>
                </c:pt>
              </c:numCache>
            </c:numRef>
          </c:val>
          <c:extLst>
            <c:ext xmlns:c16="http://schemas.microsoft.com/office/drawing/2014/chart" uri="{C3380CC4-5D6E-409C-BE32-E72D297353CC}">
              <c16:uniqueId val="{00000018-2668-4F08-847D-E62FB5C5EF94}"/>
            </c:ext>
          </c:extLst>
        </c:ser>
        <c:ser>
          <c:idx val="1"/>
          <c:order val="1"/>
          <c:tx>
            <c:strRef>
              <c:f>'Inköpsförslag vs aktivt förvärv'!$C$33:$C$34</c:f>
              <c:strCache>
                <c:ptCount val="1"/>
                <c:pt idx="0">
                  <c:v>Urvalsförvärv</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19-2668-4F08-847D-E62FB5C5EF94}"/>
              </c:ext>
            </c:extLst>
          </c:dPt>
          <c:dPt>
            <c:idx val="1"/>
            <c:invertIfNegative val="0"/>
            <c:bubble3D val="0"/>
            <c:extLst>
              <c:ext xmlns:c16="http://schemas.microsoft.com/office/drawing/2014/chart" uri="{C3380CC4-5D6E-409C-BE32-E72D297353CC}">
                <c16:uniqueId val="{0000001A-2668-4F08-847D-E62FB5C5EF94}"/>
              </c:ext>
            </c:extLst>
          </c:dPt>
          <c:dPt>
            <c:idx val="2"/>
            <c:invertIfNegative val="0"/>
            <c:bubble3D val="0"/>
            <c:extLst>
              <c:ext xmlns:c16="http://schemas.microsoft.com/office/drawing/2014/chart" uri="{C3380CC4-5D6E-409C-BE32-E72D297353CC}">
                <c16:uniqueId val="{0000001B-2668-4F08-847D-E62FB5C5EF94}"/>
              </c:ext>
            </c:extLst>
          </c:dPt>
          <c:dPt>
            <c:idx val="3"/>
            <c:invertIfNegative val="0"/>
            <c:bubble3D val="0"/>
            <c:extLst>
              <c:ext xmlns:c16="http://schemas.microsoft.com/office/drawing/2014/chart" uri="{C3380CC4-5D6E-409C-BE32-E72D297353CC}">
                <c16:uniqueId val="{0000001C-2668-4F08-847D-E62FB5C5EF94}"/>
              </c:ext>
            </c:extLst>
          </c:dPt>
          <c:dPt>
            <c:idx val="4"/>
            <c:invertIfNegative val="0"/>
            <c:bubble3D val="0"/>
            <c:extLst>
              <c:ext xmlns:c16="http://schemas.microsoft.com/office/drawing/2014/chart" uri="{C3380CC4-5D6E-409C-BE32-E72D297353CC}">
                <c16:uniqueId val="{0000001D-2668-4F08-847D-E62FB5C5EF94}"/>
              </c:ext>
            </c:extLst>
          </c:dPt>
          <c:dPt>
            <c:idx val="5"/>
            <c:invertIfNegative val="0"/>
            <c:bubble3D val="0"/>
            <c:extLst>
              <c:ext xmlns:c16="http://schemas.microsoft.com/office/drawing/2014/chart" uri="{C3380CC4-5D6E-409C-BE32-E72D297353CC}">
                <c16:uniqueId val="{0000001E-2668-4F08-847D-E62FB5C5EF94}"/>
              </c:ext>
            </c:extLst>
          </c:dPt>
          <c:dPt>
            <c:idx val="6"/>
            <c:invertIfNegative val="0"/>
            <c:bubble3D val="0"/>
            <c:extLst>
              <c:ext xmlns:c16="http://schemas.microsoft.com/office/drawing/2014/chart" uri="{C3380CC4-5D6E-409C-BE32-E72D297353CC}">
                <c16:uniqueId val="{0000001F-2668-4F08-847D-E62FB5C5EF94}"/>
              </c:ext>
            </c:extLst>
          </c:dPt>
          <c:dPt>
            <c:idx val="7"/>
            <c:invertIfNegative val="0"/>
            <c:bubble3D val="0"/>
            <c:extLst>
              <c:ext xmlns:c16="http://schemas.microsoft.com/office/drawing/2014/chart" uri="{C3380CC4-5D6E-409C-BE32-E72D297353CC}">
                <c16:uniqueId val="{00000020-2668-4F08-847D-E62FB5C5EF94}"/>
              </c:ext>
            </c:extLst>
          </c:dPt>
          <c:dPt>
            <c:idx val="8"/>
            <c:invertIfNegative val="0"/>
            <c:bubble3D val="0"/>
            <c:extLst>
              <c:ext xmlns:c16="http://schemas.microsoft.com/office/drawing/2014/chart" uri="{C3380CC4-5D6E-409C-BE32-E72D297353CC}">
                <c16:uniqueId val="{00000021-2668-4F08-847D-E62FB5C5EF94}"/>
              </c:ext>
            </c:extLst>
          </c:dPt>
          <c:dPt>
            <c:idx val="9"/>
            <c:invertIfNegative val="0"/>
            <c:bubble3D val="0"/>
            <c:extLst>
              <c:ext xmlns:c16="http://schemas.microsoft.com/office/drawing/2014/chart" uri="{C3380CC4-5D6E-409C-BE32-E72D297353CC}">
                <c16:uniqueId val="{00000022-2668-4F08-847D-E62FB5C5EF94}"/>
              </c:ext>
            </c:extLst>
          </c:dPt>
          <c:dPt>
            <c:idx val="10"/>
            <c:invertIfNegative val="0"/>
            <c:bubble3D val="0"/>
            <c:extLst>
              <c:ext xmlns:c16="http://schemas.microsoft.com/office/drawing/2014/chart" uri="{C3380CC4-5D6E-409C-BE32-E72D297353CC}">
                <c16:uniqueId val="{00000023-2668-4F08-847D-E62FB5C5EF94}"/>
              </c:ext>
            </c:extLst>
          </c:dPt>
          <c:dPt>
            <c:idx val="11"/>
            <c:invertIfNegative val="0"/>
            <c:bubble3D val="0"/>
            <c:extLst>
              <c:ext xmlns:c16="http://schemas.microsoft.com/office/drawing/2014/chart" uri="{C3380CC4-5D6E-409C-BE32-E72D297353CC}">
                <c16:uniqueId val="{00000024-2668-4F08-847D-E62FB5C5EF94}"/>
              </c:ext>
            </c:extLst>
          </c:dPt>
          <c:dPt>
            <c:idx val="12"/>
            <c:invertIfNegative val="0"/>
            <c:bubble3D val="0"/>
            <c:extLst>
              <c:ext xmlns:c16="http://schemas.microsoft.com/office/drawing/2014/chart" uri="{C3380CC4-5D6E-409C-BE32-E72D297353CC}">
                <c16:uniqueId val="{00000025-2668-4F08-847D-E62FB5C5EF94}"/>
              </c:ext>
            </c:extLst>
          </c:dPt>
          <c:dPt>
            <c:idx val="13"/>
            <c:invertIfNegative val="0"/>
            <c:bubble3D val="0"/>
            <c:extLst>
              <c:ext xmlns:c16="http://schemas.microsoft.com/office/drawing/2014/chart" uri="{C3380CC4-5D6E-409C-BE32-E72D297353CC}">
                <c16:uniqueId val="{00000026-2668-4F08-847D-E62FB5C5EF94}"/>
              </c:ext>
            </c:extLst>
          </c:dPt>
          <c:dPt>
            <c:idx val="14"/>
            <c:invertIfNegative val="0"/>
            <c:bubble3D val="0"/>
            <c:extLst>
              <c:ext xmlns:c16="http://schemas.microsoft.com/office/drawing/2014/chart" uri="{C3380CC4-5D6E-409C-BE32-E72D297353CC}">
                <c16:uniqueId val="{00000027-2668-4F08-847D-E62FB5C5EF94}"/>
              </c:ext>
            </c:extLst>
          </c:dPt>
          <c:dPt>
            <c:idx val="15"/>
            <c:invertIfNegative val="0"/>
            <c:bubble3D val="0"/>
            <c:extLst>
              <c:ext xmlns:c16="http://schemas.microsoft.com/office/drawing/2014/chart" uri="{C3380CC4-5D6E-409C-BE32-E72D297353CC}">
                <c16:uniqueId val="{00000028-2668-4F08-847D-E62FB5C5EF94}"/>
              </c:ext>
            </c:extLst>
          </c:dPt>
          <c:dPt>
            <c:idx val="16"/>
            <c:invertIfNegative val="0"/>
            <c:bubble3D val="0"/>
            <c:extLst>
              <c:ext xmlns:c16="http://schemas.microsoft.com/office/drawing/2014/chart" uri="{C3380CC4-5D6E-409C-BE32-E72D297353CC}">
                <c16:uniqueId val="{00000029-2668-4F08-847D-E62FB5C5EF94}"/>
              </c:ext>
            </c:extLst>
          </c:dPt>
          <c:dPt>
            <c:idx val="17"/>
            <c:invertIfNegative val="0"/>
            <c:bubble3D val="0"/>
            <c:extLst>
              <c:ext xmlns:c16="http://schemas.microsoft.com/office/drawing/2014/chart" uri="{C3380CC4-5D6E-409C-BE32-E72D297353CC}">
                <c16:uniqueId val="{0000002A-2668-4F08-847D-E62FB5C5EF94}"/>
              </c:ext>
            </c:extLst>
          </c:dPt>
          <c:dPt>
            <c:idx val="18"/>
            <c:invertIfNegative val="0"/>
            <c:bubble3D val="0"/>
            <c:extLst>
              <c:ext xmlns:c16="http://schemas.microsoft.com/office/drawing/2014/chart" uri="{C3380CC4-5D6E-409C-BE32-E72D297353CC}">
                <c16:uniqueId val="{0000002B-2668-4F08-847D-E62FB5C5EF94}"/>
              </c:ext>
            </c:extLst>
          </c:dPt>
          <c:dPt>
            <c:idx val="19"/>
            <c:invertIfNegative val="0"/>
            <c:bubble3D val="0"/>
            <c:extLst>
              <c:ext xmlns:c16="http://schemas.microsoft.com/office/drawing/2014/chart" uri="{C3380CC4-5D6E-409C-BE32-E72D297353CC}">
                <c16:uniqueId val="{0000002C-2668-4F08-847D-E62FB5C5EF94}"/>
              </c:ext>
            </c:extLst>
          </c:dPt>
          <c:dPt>
            <c:idx val="20"/>
            <c:invertIfNegative val="0"/>
            <c:bubble3D val="0"/>
            <c:extLst>
              <c:ext xmlns:c16="http://schemas.microsoft.com/office/drawing/2014/chart" uri="{C3380CC4-5D6E-409C-BE32-E72D297353CC}">
                <c16:uniqueId val="{0000002D-2668-4F08-847D-E62FB5C5EF94}"/>
              </c:ext>
            </c:extLst>
          </c:dPt>
          <c:dPt>
            <c:idx val="21"/>
            <c:invertIfNegative val="0"/>
            <c:bubble3D val="0"/>
            <c:extLst>
              <c:ext xmlns:c16="http://schemas.microsoft.com/office/drawing/2014/chart" uri="{C3380CC4-5D6E-409C-BE32-E72D297353CC}">
                <c16:uniqueId val="{0000002E-2668-4F08-847D-E62FB5C5EF94}"/>
              </c:ext>
            </c:extLst>
          </c:dPt>
          <c:dPt>
            <c:idx val="22"/>
            <c:invertIfNegative val="0"/>
            <c:bubble3D val="0"/>
            <c:extLst>
              <c:ext xmlns:c16="http://schemas.microsoft.com/office/drawing/2014/chart" uri="{C3380CC4-5D6E-409C-BE32-E72D297353CC}">
                <c16:uniqueId val="{0000002F-2668-4F08-847D-E62FB5C5EF94}"/>
              </c:ext>
            </c:extLst>
          </c:dPt>
          <c:dPt>
            <c:idx val="23"/>
            <c:invertIfNegative val="0"/>
            <c:bubble3D val="0"/>
            <c:extLst>
              <c:ext xmlns:c16="http://schemas.microsoft.com/office/drawing/2014/chart" uri="{C3380CC4-5D6E-409C-BE32-E72D297353CC}">
                <c16:uniqueId val="{00000030-2668-4F08-847D-E62FB5C5EF9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'Inköpsförslag vs aktivt förvärv'!$A$35:$A$59</c:f>
              <c:strCache>
                <c:ptCount val="24"/>
                <c:pt idx="0">
                  <c:v>000</c:v>
                </c:pt>
                <c:pt idx="1">
                  <c:v>070</c:v>
                </c:pt>
                <c:pt idx="2">
                  <c:v>100</c:v>
                </c:pt>
                <c:pt idx="3">
                  <c:v>150</c:v>
                </c:pt>
                <c:pt idx="4">
                  <c:v>200</c:v>
                </c:pt>
                <c:pt idx="5">
                  <c:v>300</c:v>
                </c:pt>
                <c:pt idx="6">
                  <c:v>301</c:v>
                </c:pt>
                <c:pt idx="7">
                  <c:v>302</c:v>
                </c:pt>
                <c:pt idx="8">
                  <c:v>303</c:v>
                </c:pt>
                <c:pt idx="9">
                  <c:v>304</c:v>
                </c:pt>
                <c:pt idx="10">
                  <c:v>305</c:v>
                </c:pt>
                <c:pt idx="11">
                  <c:v>306</c:v>
                </c:pt>
                <c:pt idx="12">
                  <c:v>307</c:v>
                </c:pt>
                <c:pt idx="13">
                  <c:v>320</c:v>
                </c:pt>
                <c:pt idx="14">
                  <c:v>327</c:v>
                </c:pt>
                <c:pt idx="15">
                  <c:v>350</c:v>
                </c:pt>
                <c:pt idx="16">
                  <c:v>360</c:v>
                </c:pt>
                <c:pt idx="17">
                  <c:v>370</c:v>
                </c:pt>
                <c:pt idx="18">
                  <c:v>400</c:v>
                </c:pt>
                <c:pt idx="19">
                  <c:v>500</c:v>
                </c:pt>
                <c:pt idx="20">
                  <c:v>600</c:v>
                </c:pt>
                <c:pt idx="21">
                  <c:v>700</c:v>
                </c:pt>
                <c:pt idx="22">
                  <c:v>800</c:v>
                </c:pt>
                <c:pt idx="23">
                  <c:v>900</c:v>
                </c:pt>
              </c:strCache>
            </c:strRef>
          </c:cat>
          <c:val>
            <c:numRef>
              <c:f>'Inköpsförslag vs aktivt förvärv'!$C$35:$C$59</c:f>
              <c:numCache>
                <c:formatCode>General</c:formatCode>
                <c:ptCount val="24"/>
                <c:pt idx="0">
                  <c:v>12</c:v>
                </c:pt>
                <c:pt idx="1">
                  <c:v>153</c:v>
                </c:pt>
                <c:pt idx="2">
                  <c:v>23</c:v>
                </c:pt>
                <c:pt idx="3">
                  <c:v>269</c:v>
                </c:pt>
                <c:pt idx="4">
                  <c:v>2</c:v>
                </c:pt>
                <c:pt idx="5">
                  <c:v>79</c:v>
                </c:pt>
                <c:pt idx="6">
                  <c:v>52</c:v>
                </c:pt>
                <c:pt idx="7">
                  <c:v>86</c:v>
                </c:pt>
                <c:pt idx="8">
                  <c:v>58</c:v>
                </c:pt>
                <c:pt idx="9">
                  <c:v>28</c:v>
                </c:pt>
                <c:pt idx="10">
                  <c:v>104</c:v>
                </c:pt>
                <c:pt idx="11">
                  <c:v>82</c:v>
                </c:pt>
                <c:pt idx="12">
                  <c:v>24</c:v>
                </c:pt>
                <c:pt idx="13">
                  <c:v>311</c:v>
                </c:pt>
                <c:pt idx="14">
                  <c:v>41</c:v>
                </c:pt>
                <c:pt idx="15">
                  <c:v>94</c:v>
                </c:pt>
                <c:pt idx="16">
                  <c:v>291</c:v>
                </c:pt>
                <c:pt idx="17">
                  <c:v>8</c:v>
                </c:pt>
                <c:pt idx="18">
                  <c:v>2</c:v>
                </c:pt>
                <c:pt idx="19">
                  <c:v>2</c:v>
                </c:pt>
                <c:pt idx="20">
                  <c:v>59</c:v>
                </c:pt>
                <c:pt idx="21">
                  <c:v>6</c:v>
                </c:pt>
                <c:pt idx="22">
                  <c:v>11</c:v>
                </c:pt>
                <c:pt idx="23">
                  <c:v>25</c:v>
                </c:pt>
              </c:numCache>
            </c:numRef>
          </c:val>
          <c:extLst>
            <c:ext xmlns:c16="http://schemas.microsoft.com/office/drawing/2014/chart" uri="{C3380CC4-5D6E-409C-BE32-E72D297353CC}">
              <c16:uniqueId val="{00000031-2668-4F08-847D-E62FB5C5EF94}"/>
            </c:ext>
          </c:extLst>
        </c:ser>
        <c:dLbls>
          <c:dLblPos val="outEnd"/>
          <c:showLegendKey val="0"/>
          <c:showVal val="1"/>
          <c:showCatName val="0"/>
          <c:showSerName val="0"/>
          <c:showPercent val="0"/>
          <c:showBubbleSize val="0"/>
        </c:dLbls>
        <c:gapWidth val="128"/>
        <c:axId val="600032192"/>
        <c:axId val="721692400"/>
      </c:barChart>
      <c:catAx>
        <c:axId val="600032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sv-SE"/>
          </a:p>
        </c:txPr>
        <c:crossAx val="721692400"/>
        <c:crosses val="autoZero"/>
        <c:auto val="1"/>
        <c:lblAlgn val="ctr"/>
        <c:lblOffset val="100"/>
        <c:noMultiLvlLbl val="0"/>
      </c:catAx>
      <c:valAx>
        <c:axId val="721692400"/>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0032192"/>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spPr>
    <a:noFill/>
    <a:ln w="6350" cap="flat" cmpd="sng" algn="ctr">
      <a:noFill/>
      <a:prstDash val="solid"/>
      <a:miter lim="800000"/>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Andel</a:t>
            </a:r>
            <a:r>
              <a:rPr lang="en-US" sz="2400" baseline="0" dirty="0"/>
              <a:t> av total budget </a:t>
            </a:r>
            <a:r>
              <a:rPr lang="en-US" sz="2400" baseline="0" dirty="0" err="1"/>
              <a:t>utefter</a:t>
            </a:r>
            <a:r>
              <a:rPr lang="en-US" sz="2400" baseline="0" dirty="0"/>
              <a:t> </a:t>
            </a:r>
            <a:r>
              <a:rPr lang="en-US" sz="2400" baseline="0" dirty="0" err="1"/>
              <a:t>budgetkonto</a:t>
            </a:r>
            <a:r>
              <a:rPr lang="en-US" sz="2400" baseline="0" dirty="0"/>
              <a:t> (</a:t>
            </a:r>
            <a:r>
              <a:rPr lang="en-US" sz="2400" baseline="0" dirty="0" err="1"/>
              <a:t>tårtbit</a:t>
            </a:r>
            <a:r>
              <a:rPr lang="en-US" sz="2400" baseline="0" dirty="0"/>
              <a:t>) </a:t>
            </a:r>
            <a:r>
              <a:rPr lang="en-US" sz="2400" baseline="0" dirty="0" err="1"/>
              <a:t>samt</a:t>
            </a:r>
            <a:r>
              <a:rPr lang="en-US" sz="2400" baseline="0" dirty="0"/>
              <a:t> </a:t>
            </a:r>
            <a:r>
              <a:rPr lang="en-US" sz="2400" baseline="0" dirty="0" err="1"/>
              <a:t>snittlån</a:t>
            </a:r>
            <a:r>
              <a:rPr lang="en-US" sz="2400" baseline="0" dirty="0"/>
              <a:t> för resp </a:t>
            </a:r>
            <a:r>
              <a:rPr lang="en-US" sz="2400" baseline="0" dirty="0" err="1"/>
              <a:t>ämne</a:t>
            </a:r>
            <a:r>
              <a:rPr lang="en-US" sz="2400" baseline="0" dirty="0"/>
              <a:t>, </a:t>
            </a:r>
            <a:r>
              <a:rPr lang="en-US" sz="2400" baseline="0" dirty="0" err="1"/>
              <a:t>Urvalsförvärv</a:t>
            </a:r>
            <a:r>
              <a:rPr lang="en-US" sz="2400" baseline="0" dirty="0"/>
              <a:t>, Ekon bibl, 2019-2022</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739966679696953"/>
          <c:y val="0.17820861678004535"/>
          <c:w val="0.37753857895422649"/>
          <c:h val="0.72425768207545493"/>
        </c:manualLayout>
      </c:layout>
      <c:pieChart>
        <c:varyColors val="1"/>
        <c:ser>
          <c:idx val="0"/>
          <c:order val="0"/>
          <c:tx>
            <c:strRef>
              <c:f>'NY Sammanställningar'!$BC$6</c:f>
              <c:strCache>
                <c:ptCount val="1"/>
                <c:pt idx="0">
                  <c:v>Antal titlar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7C-4CF8-8CBF-9E5DBE9653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7C-4CF8-8CBF-9E5DBE9653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7C-4CF8-8CBF-9E5DBE9653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7C-4CF8-8CBF-9E5DBE96537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7C-4CF8-8CBF-9E5DBE965374}"/>
              </c:ext>
            </c:extLst>
          </c:dPt>
          <c:cat>
            <c:strRef>
              <c:f>'NY Sammanställningar'!$BB$7:$BB$11</c:f>
              <c:strCache>
                <c:ptCount val="5"/>
                <c:pt idx="0">
                  <c:v>Allmänt</c:v>
                </c:pt>
                <c:pt idx="1">
                  <c:v>Ekonomi och samhälle</c:v>
                </c:pt>
                <c:pt idx="2">
                  <c:v>Företagsekonomi	</c:v>
                </c:pt>
                <c:pt idx="3">
                  <c:v>Juridik	</c:v>
                </c:pt>
                <c:pt idx="4">
                  <c:v>Nationalekonomi med statistik	</c:v>
                </c:pt>
              </c:strCache>
            </c:strRef>
          </c:cat>
          <c:val>
            <c:numRef>
              <c:f>'NY Sammanställningar'!$BC$7:$BC$11</c:f>
              <c:numCache>
                <c:formatCode>General</c:formatCode>
                <c:ptCount val="5"/>
                <c:pt idx="0">
                  <c:v>43</c:v>
                </c:pt>
                <c:pt idx="1">
                  <c:v>195</c:v>
                </c:pt>
                <c:pt idx="2">
                  <c:v>380</c:v>
                </c:pt>
                <c:pt idx="3">
                  <c:v>258</c:v>
                </c:pt>
                <c:pt idx="4">
                  <c:v>362</c:v>
                </c:pt>
              </c:numCache>
            </c:numRef>
          </c:val>
          <c:extLst>
            <c:ext xmlns:c16="http://schemas.microsoft.com/office/drawing/2014/chart" uri="{C3380CC4-5D6E-409C-BE32-E72D297353CC}">
              <c16:uniqueId val="{0000000A-A77C-4CF8-8CBF-9E5DBE965374}"/>
            </c:ext>
          </c:extLst>
        </c:ser>
        <c:ser>
          <c:idx val="1"/>
          <c:order val="1"/>
          <c:tx>
            <c:strRef>
              <c:f>'NY Sammanställningar'!$BD$6</c:f>
              <c:strCache>
                <c:ptCount val="1"/>
                <c:pt idx="0">
                  <c:v>Medel utlån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A77C-4CF8-8CBF-9E5DBE9653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A77C-4CF8-8CBF-9E5DBE9653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A77C-4CF8-8CBF-9E5DBE9653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A77C-4CF8-8CBF-9E5DBE96537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A77C-4CF8-8CBF-9E5DBE965374}"/>
              </c:ext>
            </c:extLst>
          </c:dPt>
          <c:cat>
            <c:strRef>
              <c:f>'NY Sammanställningar'!$BB$7:$BB$11</c:f>
              <c:strCache>
                <c:ptCount val="5"/>
                <c:pt idx="0">
                  <c:v>Allmänt</c:v>
                </c:pt>
                <c:pt idx="1">
                  <c:v>Ekonomi och samhälle</c:v>
                </c:pt>
                <c:pt idx="2">
                  <c:v>Företagsekonomi	</c:v>
                </c:pt>
                <c:pt idx="3">
                  <c:v>Juridik	</c:v>
                </c:pt>
                <c:pt idx="4">
                  <c:v>Nationalekonomi med statistik	</c:v>
                </c:pt>
              </c:strCache>
            </c:strRef>
          </c:cat>
          <c:val>
            <c:numRef>
              <c:f>'NY Sammanställningar'!$BD$7:$BD$11</c:f>
              <c:numCache>
                <c:formatCode>0.0</c:formatCode>
                <c:ptCount val="5"/>
                <c:pt idx="0">
                  <c:v>3.0930232558139537</c:v>
                </c:pt>
                <c:pt idx="1">
                  <c:v>1.1384615384615384</c:v>
                </c:pt>
                <c:pt idx="2">
                  <c:v>1.4657894736842105</c:v>
                </c:pt>
                <c:pt idx="3">
                  <c:v>1.5968992248062015</c:v>
                </c:pt>
                <c:pt idx="4">
                  <c:v>1.3259668508287292</c:v>
                </c:pt>
              </c:numCache>
            </c:numRef>
          </c:val>
          <c:extLst>
            <c:ext xmlns:c16="http://schemas.microsoft.com/office/drawing/2014/chart" uri="{C3380CC4-5D6E-409C-BE32-E72D297353CC}">
              <c16:uniqueId val="{00000015-A77C-4CF8-8CBF-9E5DBE96537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1169682247165911"/>
          <c:y val="0.17035120609923762"/>
          <c:w val="0.23027056458368236"/>
          <c:h val="0.8160433517238916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12817000332148E-2"/>
          <c:y val="0.13776547359328051"/>
          <c:w val="0.94372271614233516"/>
          <c:h val="0.73940923271123793"/>
        </c:manualLayout>
      </c:layout>
      <c:barChart>
        <c:barDir val="col"/>
        <c:grouping val="clustered"/>
        <c:varyColors val="0"/>
        <c:ser>
          <c:idx val="0"/>
          <c:order val="0"/>
          <c:tx>
            <c:strRef>
              <c:f>'NY Sammanställningar'!$BF$53</c:f>
              <c:strCache>
                <c:ptCount val="1"/>
                <c:pt idx="0">
                  <c:v>Ekon bibl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'NY Sammanställningar'!$BG$52:$BH$52</c:f>
              <c:strCache>
                <c:ptCount val="2"/>
                <c:pt idx="0">
                  <c:v>Uttag 2018</c:v>
                </c:pt>
                <c:pt idx="1">
                  <c:v>Uttag 2023</c:v>
                </c:pt>
              </c:strCache>
            </c:strRef>
          </c:cat>
          <c:val>
            <c:numRef>
              <c:f>'NY Sammanställningar'!$BG$53:$BH$53</c:f>
              <c:numCache>
                <c:formatCode>General</c:formatCode>
                <c:ptCount val="2"/>
                <c:pt idx="0">
                  <c:v>5.48</c:v>
                </c:pt>
                <c:pt idx="1">
                  <c:v>2.08</c:v>
                </c:pt>
              </c:numCache>
            </c:numRef>
          </c:val>
          <c:extLst>
            <c:ext xmlns:c16="http://schemas.microsoft.com/office/drawing/2014/chart" uri="{C3380CC4-5D6E-409C-BE32-E72D297353CC}">
              <c16:uniqueId val="{00000000-3285-444E-9BA4-67ADBEC4A187}"/>
            </c:ext>
          </c:extLst>
        </c:ser>
        <c:ser>
          <c:idx val="1"/>
          <c:order val="1"/>
          <c:tx>
            <c:strRef>
              <c:f>'NY Sammanställningar'!$BF$54</c:f>
              <c:strCache>
                <c:ptCount val="1"/>
                <c:pt idx="0">
                  <c:v>Samhvet bibl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'NY Sammanställningar'!$BG$52:$BH$52</c:f>
              <c:strCache>
                <c:ptCount val="2"/>
                <c:pt idx="0">
                  <c:v>Uttag 2018</c:v>
                </c:pt>
                <c:pt idx="1">
                  <c:v>Uttag 2023</c:v>
                </c:pt>
              </c:strCache>
            </c:strRef>
          </c:cat>
          <c:val>
            <c:numRef>
              <c:f>'NY Sammanställningar'!$BG$54:$BH$54</c:f>
              <c:numCache>
                <c:formatCode>General</c:formatCode>
                <c:ptCount val="2"/>
                <c:pt idx="0">
                  <c:v>4.2</c:v>
                </c:pt>
                <c:pt idx="1">
                  <c:v>2.1</c:v>
                </c:pt>
              </c:numCache>
            </c:numRef>
          </c:val>
          <c:extLst>
            <c:ext xmlns:c16="http://schemas.microsoft.com/office/drawing/2014/chart" uri="{C3380CC4-5D6E-409C-BE32-E72D297353CC}">
              <c16:uniqueId val="{00000001-3285-444E-9BA4-67ADBEC4A187}"/>
            </c:ext>
          </c:extLst>
        </c:ser>
        <c:dLbls>
          <c:dLblPos val="outEnd"/>
          <c:showLegendKey val="0"/>
          <c:showVal val="1"/>
          <c:showCatName val="0"/>
          <c:showSerName val="0"/>
          <c:showPercent val="0"/>
          <c:showBubbleSize val="0"/>
        </c:dLbls>
        <c:gapWidth val="444"/>
        <c:overlap val="-90"/>
        <c:axId val="43116991"/>
        <c:axId val="43116511"/>
      </c:barChart>
      <c:catAx>
        <c:axId val="43116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sv-SE"/>
          </a:p>
        </c:txPr>
        <c:crossAx val="43116511"/>
        <c:crosses val="autoZero"/>
        <c:auto val="1"/>
        <c:lblAlgn val="ctr"/>
        <c:lblOffset val="100"/>
        <c:noMultiLvlLbl val="0"/>
      </c:catAx>
      <c:valAx>
        <c:axId val="43116511"/>
        <c:scaling>
          <c:orientation val="minMax"/>
        </c:scaling>
        <c:delete val="1"/>
        <c:axPos val="l"/>
        <c:numFmt formatCode="General" sourceLinked="1"/>
        <c:majorTickMark val="none"/>
        <c:minorTickMark val="none"/>
        <c:tickLblPos val="nextTo"/>
        <c:crossAx val="431169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'NY Sammanställningar'!$AP$73:$AQ$73</c:f>
              <c:strCache>
                <c:ptCount val="2"/>
                <c:pt idx="0">
                  <c:v>Urvalsförvärv</c:v>
                </c:pt>
              </c:strCache>
            </c:strRef>
          </c:tx>
          <c:spPr>
            <a:solidFill>
              <a:schemeClr val="accent6">
                <a:shade val="7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'NY Sammanställningar'!$AR$72:$AS$72</c:f>
              <c:strCache>
                <c:ptCount val="2"/>
                <c:pt idx="0">
                  <c:v>uttag 2018</c:v>
                </c:pt>
                <c:pt idx="1">
                  <c:v>Uttag 2023</c:v>
                </c:pt>
              </c:strCache>
            </c:strRef>
          </c:cat>
          <c:val>
            <c:numRef>
              <c:f>'NY Sammanställningar'!$AR$73:$AS$73</c:f>
              <c:numCache>
                <c:formatCode>General</c:formatCode>
                <c:ptCount val="2"/>
                <c:pt idx="0">
                  <c:v>46.6</c:v>
                </c:pt>
                <c:pt idx="1">
                  <c:v>32.700000000000003</c:v>
                </c:pt>
              </c:numCache>
            </c:numRef>
          </c:val>
          <c:extLst>
            <c:ext xmlns:c16="http://schemas.microsoft.com/office/drawing/2014/chart" uri="{C3380CC4-5D6E-409C-BE32-E72D297353CC}">
              <c16:uniqueId val="{00000000-E7B3-473C-979A-5F1204F76B0F}"/>
            </c:ext>
          </c:extLst>
        </c:ser>
        <c:ser>
          <c:idx val="1"/>
          <c:order val="1"/>
          <c:tx>
            <c:strRef>
              <c:f>'NY Sammanställningar'!$AP$74:$AQ$74</c:f>
              <c:strCache>
                <c:ptCount val="2"/>
                <c:pt idx="0">
                  <c:v>Inköpsförslag</c:v>
                </c:pt>
              </c:strCache>
            </c:strRef>
          </c:tx>
          <c:spPr>
            <a:solidFill>
              <a:schemeClr val="accent6">
                <a:tint val="77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'NY Sammanställningar'!$AR$72:$AS$72</c:f>
              <c:strCache>
                <c:ptCount val="2"/>
                <c:pt idx="0">
                  <c:v>uttag 2018</c:v>
                </c:pt>
                <c:pt idx="1">
                  <c:v>Uttag 2023</c:v>
                </c:pt>
              </c:strCache>
            </c:strRef>
          </c:cat>
          <c:val>
            <c:numRef>
              <c:f>'NY Sammanställningar'!$AR$74:$AS$74</c:f>
              <c:numCache>
                <c:formatCode>General</c:formatCode>
                <c:ptCount val="2"/>
                <c:pt idx="0">
                  <c:v>72.2</c:v>
                </c:pt>
                <c:pt idx="1">
                  <c:v>49.4</c:v>
                </c:pt>
              </c:numCache>
            </c:numRef>
          </c:val>
          <c:extLst>
            <c:ext xmlns:c16="http://schemas.microsoft.com/office/drawing/2014/chart" uri="{C3380CC4-5D6E-409C-BE32-E72D297353CC}">
              <c16:uniqueId val="{00000001-E7B3-473C-979A-5F1204F76B0F}"/>
            </c:ext>
          </c:extLst>
        </c:ser>
        <c:dLbls>
          <c:dLblPos val="outEnd"/>
          <c:showLegendKey val="0"/>
          <c:showVal val="1"/>
          <c:showCatName val="0"/>
          <c:showSerName val="0"/>
          <c:showPercent val="0"/>
          <c:showBubbleSize val="0"/>
        </c:dLbls>
        <c:gapWidth val="444"/>
        <c:overlap val="-90"/>
        <c:axId val="990372048"/>
        <c:axId val="990373008"/>
      </c:barChart>
      <c:catAx>
        <c:axId val="990372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sv-SE"/>
          </a:p>
        </c:txPr>
        <c:crossAx val="990373008"/>
        <c:crosses val="autoZero"/>
        <c:auto val="1"/>
        <c:lblAlgn val="ctr"/>
        <c:lblOffset val="100"/>
        <c:noMultiLvlLbl val="0"/>
      </c:catAx>
      <c:valAx>
        <c:axId val="990373008"/>
        <c:scaling>
          <c:orientation val="minMax"/>
        </c:scaling>
        <c:delete val="1"/>
        <c:axPos val="l"/>
        <c:numFmt formatCode="General" sourceLinked="1"/>
        <c:majorTickMark val="none"/>
        <c:minorTickMark val="none"/>
        <c:tickLblPos val="nextTo"/>
        <c:crossAx val="990372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err="1"/>
              <a:t>Pedag</a:t>
            </a:r>
            <a:r>
              <a:rPr lang="sv-SE" sz="2000" dirty="0"/>
              <a:t> bibl</a:t>
            </a:r>
          </a:p>
        </c:rich>
      </c:tx>
      <c:layout>
        <c:manualLayout>
          <c:xMode val="edge"/>
          <c:yMode val="edge"/>
          <c:x val="0.39800057870370376"/>
          <c:y val="1.962866279348328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Blad3!$Z$28</c:f>
              <c:strCache>
                <c:ptCount val="1"/>
                <c:pt idx="0">
                  <c:v>Inköpsförslag</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Blad3!$Y$29:$Y$32</c:f>
              <c:strCache>
                <c:ptCount val="4"/>
                <c:pt idx="0">
                  <c:v>2019</c:v>
                </c:pt>
                <c:pt idx="1">
                  <c:v>2020</c:v>
                </c:pt>
                <c:pt idx="2">
                  <c:v>2021</c:v>
                </c:pt>
                <c:pt idx="3">
                  <c:v>2022</c:v>
                </c:pt>
              </c:strCache>
            </c:strRef>
          </c:cat>
          <c:val>
            <c:numRef>
              <c:f>Blad3!$Z$29:$Z$32</c:f>
              <c:numCache>
                <c:formatCode>0.0</c:formatCode>
                <c:ptCount val="4"/>
                <c:pt idx="0">
                  <c:v>2.9789473684210526</c:v>
                </c:pt>
                <c:pt idx="1">
                  <c:v>1.7254901960784315</c:v>
                </c:pt>
                <c:pt idx="2">
                  <c:v>1.8431372549019607</c:v>
                </c:pt>
                <c:pt idx="3">
                  <c:v>1.2692307692307692</c:v>
                </c:pt>
              </c:numCache>
            </c:numRef>
          </c:val>
          <c:extLst>
            <c:ext xmlns:c16="http://schemas.microsoft.com/office/drawing/2014/chart" uri="{C3380CC4-5D6E-409C-BE32-E72D297353CC}">
              <c16:uniqueId val="{00000000-BCE0-4844-8161-57B36190DB95}"/>
            </c:ext>
          </c:extLst>
        </c:ser>
        <c:ser>
          <c:idx val="1"/>
          <c:order val="1"/>
          <c:tx>
            <c:strRef>
              <c:f>Blad3!$AA$28</c:f>
              <c:strCache>
                <c:ptCount val="1"/>
                <c:pt idx="0">
                  <c:v>Urvalsförvärv</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Blad3!$Y$29:$Y$32</c:f>
              <c:strCache>
                <c:ptCount val="4"/>
                <c:pt idx="0">
                  <c:v>2019</c:v>
                </c:pt>
                <c:pt idx="1">
                  <c:v>2020</c:v>
                </c:pt>
                <c:pt idx="2">
                  <c:v>2021</c:v>
                </c:pt>
                <c:pt idx="3">
                  <c:v>2022</c:v>
                </c:pt>
              </c:strCache>
            </c:strRef>
          </c:cat>
          <c:val>
            <c:numRef>
              <c:f>Blad3!$AA$29:$AA$32</c:f>
              <c:numCache>
                <c:formatCode>0.0</c:formatCode>
                <c:ptCount val="4"/>
                <c:pt idx="0">
                  <c:v>4.1220930232558137</c:v>
                </c:pt>
                <c:pt idx="1">
                  <c:v>2.0857142857142859</c:v>
                </c:pt>
                <c:pt idx="2">
                  <c:v>1.1530343007915567</c:v>
                </c:pt>
                <c:pt idx="3">
                  <c:v>0.67073170731707321</c:v>
                </c:pt>
              </c:numCache>
            </c:numRef>
          </c:val>
          <c:extLst>
            <c:ext xmlns:c16="http://schemas.microsoft.com/office/drawing/2014/chart" uri="{C3380CC4-5D6E-409C-BE32-E72D297353CC}">
              <c16:uniqueId val="{00000001-BCE0-4844-8161-57B36190DB95}"/>
            </c:ext>
          </c:extLst>
        </c:ser>
        <c:dLbls>
          <c:dLblPos val="outEnd"/>
          <c:showLegendKey val="0"/>
          <c:showVal val="1"/>
          <c:showCatName val="0"/>
          <c:showSerName val="0"/>
          <c:showPercent val="0"/>
          <c:showBubbleSize val="0"/>
        </c:dLbls>
        <c:gapWidth val="219"/>
        <c:overlap val="-27"/>
        <c:axId val="113434223"/>
        <c:axId val="113435183"/>
      </c:barChart>
      <c:catAx>
        <c:axId val="11343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113435183"/>
        <c:crosses val="autoZero"/>
        <c:auto val="1"/>
        <c:lblAlgn val="ctr"/>
        <c:lblOffset val="100"/>
        <c:noMultiLvlLbl val="0"/>
      </c:catAx>
      <c:valAx>
        <c:axId val="1134351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1343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dirty="0"/>
              <a:t>Ekon bibl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'Pivot NY 2019-2022'!$B$13</c:f>
              <c:strCache>
                <c:ptCount val="1"/>
                <c:pt idx="0">
                  <c:v>Inköpsförslag</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NY 2019-2022'!$A$14:$A$17</c:f>
              <c:strCache>
                <c:ptCount val="4"/>
                <c:pt idx="0">
                  <c:v>2019</c:v>
                </c:pt>
                <c:pt idx="1">
                  <c:v>2020</c:v>
                </c:pt>
                <c:pt idx="2">
                  <c:v>2021</c:v>
                </c:pt>
                <c:pt idx="3">
                  <c:v>2022</c:v>
                </c:pt>
              </c:strCache>
            </c:strRef>
          </c:cat>
          <c:val>
            <c:numRef>
              <c:f>'Pivot NY 2019-2022'!$B$14:$B$17</c:f>
              <c:numCache>
                <c:formatCode>0.0</c:formatCode>
                <c:ptCount val="4"/>
                <c:pt idx="0">
                  <c:v>3.3820224719101124</c:v>
                </c:pt>
                <c:pt idx="1">
                  <c:v>2.3302325581395347</c:v>
                </c:pt>
                <c:pt idx="2">
                  <c:v>2.05607476635514</c:v>
                </c:pt>
                <c:pt idx="3">
                  <c:v>1.4092664092664093</c:v>
                </c:pt>
              </c:numCache>
            </c:numRef>
          </c:val>
          <c:extLst>
            <c:ext xmlns:c16="http://schemas.microsoft.com/office/drawing/2014/chart" uri="{C3380CC4-5D6E-409C-BE32-E72D297353CC}">
              <c16:uniqueId val="{00000000-6311-4983-BD32-4FA5E3084826}"/>
            </c:ext>
          </c:extLst>
        </c:ser>
        <c:ser>
          <c:idx val="1"/>
          <c:order val="1"/>
          <c:tx>
            <c:strRef>
              <c:f>'Pivot NY 2019-2022'!$C$13</c:f>
              <c:strCache>
                <c:ptCount val="1"/>
                <c:pt idx="0">
                  <c:v>Urvalsförvärv</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NY 2019-2022'!$A$14:$A$17</c:f>
              <c:strCache>
                <c:ptCount val="4"/>
                <c:pt idx="0">
                  <c:v>2019</c:v>
                </c:pt>
                <c:pt idx="1">
                  <c:v>2020</c:v>
                </c:pt>
                <c:pt idx="2">
                  <c:v>2021</c:v>
                </c:pt>
                <c:pt idx="3">
                  <c:v>2022</c:v>
                </c:pt>
              </c:strCache>
            </c:strRef>
          </c:cat>
          <c:val>
            <c:numRef>
              <c:f>'Pivot NY 2019-2022'!$C$14:$C$17</c:f>
              <c:numCache>
                <c:formatCode>0.0</c:formatCode>
                <c:ptCount val="4"/>
                <c:pt idx="0">
                  <c:v>2.9791666666666665</c:v>
                </c:pt>
                <c:pt idx="1">
                  <c:v>1.3813813813813813</c:v>
                </c:pt>
                <c:pt idx="2">
                  <c:v>0.87790697674418605</c:v>
                </c:pt>
                <c:pt idx="3">
                  <c:v>0.81191222570532917</c:v>
                </c:pt>
              </c:numCache>
            </c:numRef>
          </c:val>
          <c:extLst>
            <c:ext xmlns:c16="http://schemas.microsoft.com/office/drawing/2014/chart" uri="{C3380CC4-5D6E-409C-BE32-E72D297353CC}">
              <c16:uniqueId val="{00000001-6311-4983-BD32-4FA5E3084826}"/>
            </c:ext>
          </c:extLst>
        </c:ser>
        <c:dLbls>
          <c:dLblPos val="outEnd"/>
          <c:showLegendKey val="0"/>
          <c:showVal val="1"/>
          <c:showCatName val="0"/>
          <c:showSerName val="0"/>
          <c:showPercent val="0"/>
          <c:showBubbleSize val="0"/>
        </c:dLbls>
        <c:gapWidth val="219"/>
        <c:overlap val="-27"/>
        <c:axId val="1945325120"/>
        <c:axId val="1945325600"/>
      </c:barChart>
      <c:catAx>
        <c:axId val="194532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1945325600"/>
        <c:crosses val="autoZero"/>
        <c:auto val="1"/>
        <c:lblAlgn val="ctr"/>
        <c:lblOffset val="100"/>
        <c:noMultiLvlLbl val="0"/>
      </c:catAx>
      <c:valAx>
        <c:axId val="1945325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94532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sv-SE"/>
              <a:t>Bestånd e-böcker nationellt (KB-statistik)</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sv-SE"/>
        </a:p>
      </c:txPr>
    </c:title>
    <c:autoTitleDeleted val="0"/>
    <c:plotArea>
      <c:layout>
        <c:manualLayout>
          <c:layoutTarget val="inner"/>
          <c:xMode val="edge"/>
          <c:yMode val="edge"/>
          <c:x val="4.7222222222222221E-2"/>
          <c:y val="0.25027777777777777"/>
          <c:w val="0.93888888888888888"/>
          <c:h val="0.62776975794692325"/>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'NY Sammanställningar'!$AA$64:$AA$69</c:f>
              <c:numCache>
                <c:formatCode>General</c:formatCode>
                <c:ptCount val="6"/>
                <c:pt idx="0">
                  <c:v>0</c:v>
                </c:pt>
                <c:pt idx="1">
                  <c:v>2017</c:v>
                </c:pt>
                <c:pt idx="2">
                  <c:v>2018</c:v>
                </c:pt>
                <c:pt idx="3">
                  <c:v>2019</c:v>
                </c:pt>
                <c:pt idx="4">
                  <c:v>2020</c:v>
                </c:pt>
                <c:pt idx="5">
                  <c:v>2021</c:v>
                </c:pt>
              </c:numCache>
            </c:numRef>
          </c:val>
          <c:extLst>
            <c:ext xmlns:c16="http://schemas.microsoft.com/office/drawing/2014/chart" uri="{C3380CC4-5D6E-409C-BE32-E72D297353CC}">
              <c16:uniqueId val="{00000000-4697-4D37-9D28-8C4DADD711A1}"/>
            </c:ext>
          </c:extLst>
        </c:ser>
        <c:ser>
          <c:idx val="1"/>
          <c:order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'NY Sammanställningar'!$AB$64:$AB$69</c:f>
              <c:numCache>
                <c:formatCode>_-* #\ ##0\ _k_r_-;\-* #\ ##0\ _k_r_-;_-* "-"??\ _k_r_-;_-@_-</c:formatCode>
                <c:ptCount val="6"/>
                <c:pt idx="1">
                  <c:v>8123940</c:v>
                </c:pt>
                <c:pt idx="2">
                  <c:v>8603573</c:v>
                </c:pt>
                <c:pt idx="3">
                  <c:v>9036305</c:v>
                </c:pt>
                <c:pt idx="4">
                  <c:v>9939874</c:v>
                </c:pt>
                <c:pt idx="5">
                  <c:v>10861626</c:v>
                </c:pt>
              </c:numCache>
            </c:numRef>
          </c:val>
          <c:extLst>
            <c:ext xmlns:c16="http://schemas.microsoft.com/office/drawing/2014/chart" uri="{C3380CC4-5D6E-409C-BE32-E72D297353CC}">
              <c16:uniqueId val="{00000001-4697-4D37-9D28-8C4DADD711A1}"/>
            </c:ext>
          </c:extLst>
        </c:ser>
        <c:dLbls>
          <c:dLblPos val="outEnd"/>
          <c:showLegendKey val="0"/>
          <c:showVal val="1"/>
          <c:showCatName val="0"/>
          <c:showSerName val="0"/>
          <c:showPercent val="0"/>
          <c:showBubbleSize val="0"/>
        </c:dLbls>
        <c:gapWidth val="100"/>
        <c:overlap val="-24"/>
        <c:axId val="472132239"/>
        <c:axId val="399022479"/>
      </c:barChart>
      <c:catAx>
        <c:axId val="47213223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v-SE"/>
          </a:p>
        </c:txPr>
        <c:crossAx val="399022479"/>
        <c:crosses val="autoZero"/>
        <c:auto val="1"/>
        <c:lblAlgn val="ctr"/>
        <c:lblOffset val="100"/>
        <c:noMultiLvlLbl val="0"/>
      </c:catAx>
      <c:valAx>
        <c:axId val="399022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v-SE"/>
          </a:p>
        </c:txPr>
        <c:crossAx val="472132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err="1"/>
              <a:t>Samhvet</a:t>
            </a:r>
            <a:r>
              <a:rPr lang="en-US" dirty="0"/>
              <a:t>, Ekon, </a:t>
            </a:r>
            <a:r>
              <a:rPr lang="en-US" dirty="0" err="1"/>
              <a:t>Pedag</a:t>
            </a:r>
            <a:r>
              <a:rPr lang="en-US" baseline="0" dirty="0"/>
              <a:t> biblioteken</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1334516109950361"/>
          <c:y val="0.18727474972191324"/>
          <c:w val="0.88665483890049634"/>
          <c:h val="0.73175409247370216"/>
        </c:manualLayout>
      </c:layout>
      <c:barChart>
        <c:barDir val="col"/>
        <c:grouping val="clustered"/>
        <c:varyColors val="0"/>
        <c:ser>
          <c:idx val="0"/>
          <c:order val="0"/>
          <c:tx>
            <c:strRef>
              <c:f>'NY Sammanställningar'!$Z$58</c:f>
              <c:strCache>
                <c:ptCount val="1"/>
                <c:pt idx="0">
                  <c:v>Gpek</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'NY Sammanställningar'!$AA$57:$AE$57</c:f>
              <c:numCache>
                <c:formatCode>General</c:formatCode>
                <c:ptCount val="5"/>
                <c:pt idx="0">
                  <c:v>2017</c:v>
                </c:pt>
                <c:pt idx="1">
                  <c:v>2018</c:v>
                </c:pt>
                <c:pt idx="2">
                  <c:v>2019</c:v>
                </c:pt>
                <c:pt idx="3">
                  <c:v>2020</c:v>
                </c:pt>
                <c:pt idx="4">
                  <c:v>2021</c:v>
                </c:pt>
              </c:numCache>
            </c:numRef>
          </c:cat>
          <c:val>
            <c:numRef>
              <c:f>'NY Sammanställningar'!$AA$58:$AE$58</c:f>
              <c:numCache>
                <c:formatCode>General</c:formatCode>
                <c:ptCount val="5"/>
                <c:pt idx="0">
                  <c:v>291</c:v>
                </c:pt>
                <c:pt idx="1">
                  <c:v>310</c:v>
                </c:pt>
                <c:pt idx="2">
                  <c:v>368</c:v>
                </c:pt>
                <c:pt idx="3">
                  <c:v>484</c:v>
                </c:pt>
                <c:pt idx="4">
                  <c:v>510</c:v>
                </c:pt>
              </c:numCache>
            </c:numRef>
          </c:val>
          <c:extLst>
            <c:ext xmlns:c16="http://schemas.microsoft.com/office/drawing/2014/chart" uri="{C3380CC4-5D6E-409C-BE32-E72D297353CC}">
              <c16:uniqueId val="{00000000-1EFC-4920-B872-2D8033315D46}"/>
            </c:ext>
          </c:extLst>
        </c:ser>
        <c:dLbls>
          <c:dLblPos val="outEnd"/>
          <c:showLegendKey val="0"/>
          <c:showVal val="1"/>
          <c:showCatName val="0"/>
          <c:showSerName val="0"/>
          <c:showPercent val="0"/>
          <c:showBubbleSize val="0"/>
        </c:dLbls>
        <c:gapWidth val="100"/>
        <c:overlap val="-24"/>
        <c:axId val="112929279"/>
        <c:axId val="608859728"/>
      </c:barChart>
      <c:catAx>
        <c:axId val="11292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v-SE"/>
          </a:p>
        </c:txPr>
        <c:crossAx val="608859728"/>
        <c:crosses val="autoZero"/>
        <c:auto val="1"/>
        <c:lblAlgn val="ctr"/>
        <c:lblOffset val="100"/>
        <c:noMultiLvlLbl val="0"/>
      </c:catAx>
      <c:valAx>
        <c:axId val="60885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sv-SE"/>
          </a:p>
        </c:txPr>
        <c:crossAx val="112929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0.34176</cdr:x>
      <cdr:y>0.34184</cdr:y>
    </cdr:from>
    <cdr:to>
      <cdr:x>0.41888</cdr:x>
      <cdr:y>0.43622</cdr:y>
    </cdr:to>
    <cdr:sp macro="" textlink="">
      <cdr:nvSpPr>
        <cdr:cNvPr id="2" name="textruta 1">
          <a:extLst xmlns:a="http://schemas.openxmlformats.org/drawingml/2006/main">
            <a:ext uri="{FF2B5EF4-FFF2-40B4-BE49-F238E27FC236}">
              <a16:creationId xmlns:a16="http://schemas.microsoft.com/office/drawing/2014/main" id="{24C1F138-2902-3163-BCAF-56CDA4264392}"/>
            </a:ext>
          </a:extLst>
        </cdr:cNvPr>
        <cdr:cNvSpPr txBox="1"/>
      </cdr:nvSpPr>
      <cdr:spPr>
        <a:xfrm xmlns:a="http://schemas.openxmlformats.org/drawingml/2006/main">
          <a:off x="3671887" y="1914525"/>
          <a:ext cx="828675" cy="528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3200" kern="1200" dirty="0">
              <a:solidFill>
                <a:schemeClr val="bg1"/>
              </a:solidFill>
            </a:rPr>
            <a:t>1,3</a:t>
          </a:r>
        </a:p>
      </cdr:txBody>
    </cdr:sp>
  </cdr:relSizeAnchor>
  <cdr:relSizeAnchor xmlns:cdr="http://schemas.openxmlformats.org/drawingml/2006/chartDrawing">
    <cdr:from>
      <cdr:x>0.49069</cdr:x>
      <cdr:y>0.64286</cdr:y>
    </cdr:from>
    <cdr:to>
      <cdr:x>0.57048</cdr:x>
      <cdr:y>0.75765</cdr:y>
    </cdr:to>
    <cdr:sp macro="" textlink="">
      <cdr:nvSpPr>
        <cdr:cNvPr id="3" name="textruta 2">
          <a:extLst xmlns:a="http://schemas.openxmlformats.org/drawingml/2006/main">
            <a:ext uri="{FF2B5EF4-FFF2-40B4-BE49-F238E27FC236}">
              <a16:creationId xmlns:a16="http://schemas.microsoft.com/office/drawing/2014/main" id="{39141085-9916-CEA1-5B11-4CBFEEEBC0F1}"/>
            </a:ext>
          </a:extLst>
        </cdr:cNvPr>
        <cdr:cNvSpPr txBox="1"/>
      </cdr:nvSpPr>
      <cdr:spPr>
        <a:xfrm xmlns:a="http://schemas.openxmlformats.org/drawingml/2006/main">
          <a:off x="5272087" y="3600450"/>
          <a:ext cx="857250" cy="642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3200" kern="1200" dirty="0">
              <a:solidFill>
                <a:schemeClr val="bg1"/>
              </a:solidFill>
            </a:rPr>
            <a:t>1,5</a:t>
          </a:r>
        </a:p>
      </cdr:txBody>
    </cdr:sp>
  </cdr:relSizeAnchor>
  <cdr:relSizeAnchor xmlns:cdr="http://schemas.openxmlformats.org/drawingml/2006/chartDrawing">
    <cdr:from>
      <cdr:x>0.33112</cdr:x>
      <cdr:y>0.65816</cdr:y>
    </cdr:from>
    <cdr:to>
      <cdr:x>0.4375</cdr:x>
      <cdr:y>0.76531</cdr:y>
    </cdr:to>
    <cdr:sp macro="" textlink="">
      <cdr:nvSpPr>
        <cdr:cNvPr id="4" name="textruta 3">
          <a:extLst xmlns:a="http://schemas.openxmlformats.org/drawingml/2006/main">
            <a:ext uri="{FF2B5EF4-FFF2-40B4-BE49-F238E27FC236}">
              <a16:creationId xmlns:a16="http://schemas.microsoft.com/office/drawing/2014/main" id="{FB752BB3-ED4A-63AA-9332-DE6D37D34C8B}"/>
            </a:ext>
          </a:extLst>
        </cdr:cNvPr>
        <cdr:cNvSpPr txBox="1"/>
      </cdr:nvSpPr>
      <cdr:spPr>
        <a:xfrm xmlns:a="http://schemas.openxmlformats.org/drawingml/2006/main">
          <a:off x="3557587" y="3686175"/>
          <a:ext cx="114300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3200" kern="1200" dirty="0">
              <a:solidFill>
                <a:schemeClr val="bg1"/>
              </a:solidFill>
            </a:rPr>
            <a:t>1,6</a:t>
          </a:r>
        </a:p>
      </cdr:txBody>
    </cdr:sp>
  </cdr:relSizeAnchor>
  <cdr:relSizeAnchor xmlns:cdr="http://schemas.openxmlformats.org/drawingml/2006/chartDrawing">
    <cdr:from>
      <cdr:x>0.49734</cdr:x>
      <cdr:y>0.35459</cdr:y>
    </cdr:from>
    <cdr:to>
      <cdr:x>0.57979</cdr:x>
      <cdr:y>0.45408</cdr:y>
    </cdr:to>
    <cdr:sp macro="" textlink="">
      <cdr:nvSpPr>
        <cdr:cNvPr id="5" name="textruta 4">
          <a:extLst xmlns:a="http://schemas.openxmlformats.org/drawingml/2006/main">
            <a:ext uri="{FF2B5EF4-FFF2-40B4-BE49-F238E27FC236}">
              <a16:creationId xmlns:a16="http://schemas.microsoft.com/office/drawing/2014/main" id="{3C00C3C9-8DB0-C35D-3C7A-009EA29C1BF9}"/>
            </a:ext>
          </a:extLst>
        </cdr:cNvPr>
        <cdr:cNvSpPr txBox="1"/>
      </cdr:nvSpPr>
      <cdr:spPr>
        <a:xfrm xmlns:a="http://schemas.openxmlformats.org/drawingml/2006/main">
          <a:off x="5343525" y="1985963"/>
          <a:ext cx="885825" cy="557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3200" kern="1200" dirty="0">
              <a:solidFill>
                <a:schemeClr val="bg1"/>
              </a:solidFill>
            </a:rPr>
            <a:t>1,1</a:t>
          </a:r>
        </a:p>
      </cdr:txBody>
    </cdr:sp>
  </cdr:relSizeAnchor>
  <cdr:relSizeAnchor xmlns:cdr="http://schemas.openxmlformats.org/drawingml/2006/chartDrawing">
    <cdr:from>
      <cdr:x>0.20811</cdr:x>
      <cdr:y>0.18878</cdr:y>
    </cdr:from>
    <cdr:to>
      <cdr:x>0.29455</cdr:x>
      <cdr:y>0.30612</cdr:y>
    </cdr:to>
    <cdr:sp macro="" textlink="">
      <cdr:nvSpPr>
        <cdr:cNvPr id="6" name="textruta 5">
          <a:extLst xmlns:a="http://schemas.openxmlformats.org/drawingml/2006/main">
            <a:ext uri="{FF2B5EF4-FFF2-40B4-BE49-F238E27FC236}">
              <a16:creationId xmlns:a16="http://schemas.microsoft.com/office/drawing/2014/main" id="{C2516801-A143-7B2A-4E41-84C6FE12488D}"/>
            </a:ext>
          </a:extLst>
        </cdr:cNvPr>
        <cdr:cNvSpPr txBox="1"/>
      </cdr:nvSpPr>
      <cdr:spPr>
        <a:xfrm xmlns:a="http://schemas.openxmlformats.org/drawingml/2006/main">
          <a:off x="2235994" y="1057275"/>
          <a:ext cx="928687"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3200" kern="1200" dirty="0">
              <a:solidFill>
                <a:schemeClr val="tx1"/>
              </a:solidFill>
            </a:rPr>
            <a:t>3,1</a:t>
          </a:r>
        </a:p>
      </cdr:txBody>
    </cdr:sp>
  </cdr:relSizeAnchor>
  <cdr:relSizeAnchor xmlns:cdr="http://schemas.openxmlformats.org/drawingml/2006/chartDrawing">
    <cdr:from>
      <cdr:x>0.27793</cdr:x>
      <cdr:y>0.23214</cdr:y>
    </cdr:from>
    <cdr:to>
      <cdr:x>0.47828</cdr:x>
      <cdr:y>0.25255</cdr:y>
    </cdr:to>
    <cdr:cxnSp macro="">
      <cdr:nvCxnSpPr>
        <cdr:cNvPr id="8" name="Rak koppling 7">
          <a:extLst xmlns:a="http://schemas.openxmlformats.org/drawingml/2006/main">
            <a:ext uri="{FF2B5EF4-FFF2-40B4-BE49-F238E27FC236}">
              <a16:creationId xmlns:a16="http://schemas.microsoft.com/office/drawing/2014/main" id="{6512E68C-8C4E-6EAE-D786-F847E05F13AE}"/>
            </a:ext>
          </a:extLst>
        </cdr:cNvPr>
        <cdr:cNvCxnSpPr/>
      </cdr:nvCxnSpPr>
      <cdr:spPr>
        <a:xfrm xmlns:a="http://schemas.openxmlformats.org/drawingml/2006/main" flipV="1">
          <a:off x="2986087" y="1300163"/>
          <a:ext cx="2152650" cy="1143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3484BA99-11A6-4865-B52F-EA1B961BBB93}" type="datetimeFigureOut">
              <a:rPr lang="sv-SE" smtClean="0"/>
              <a:t>2025-05-15</a:t>
            </a:fld>
            <a:endParaRPr lang="sv-SE"/>
          </a:p>
        </p:txBody>
      </p:sp>
      <p:sp>
        <p:nvSpPr>
          <p:cNvPr id="4" name="Platshållare för bildobjekt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0144E1C7-8A61-4025-B8C0-E9C24205C4E1}" type="slidenum">
              <a:rPr lang="sv-SE" smtClean="0"/>
              <a:t>‹#›</a:t>
            </a:fld>
            <a:endParaRPr lang="sv-SE"/>
          </a:p>
        </p:txBody>
      </p:sp>
    </p:spTree>
    <p:extLst>
      <p:ext uri="{BB962C8B-B14F-4D97-AF65-F5344CB8AC3E}">
        <p14:creationId xmlns:p14="http://schemas.microsoft.com/office/powerpoint/2010/main" val="160045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cap="none" dirty="0">
                <a:latin typeface="Arial" panose="020B0604020202020204" pitchFamily="34" charset="0"/>
                <a:cs typeface="Arial" panose="020B0604020202020204" pitchFamily="34" charset="0"/>
              </a:rPr>
              <a:t>Jag ska prata lite om statistikuttag för tryckta böcker som vi gjort på </a:t>
            </a:r>
            <a:r>
              <a:rPr lang="sv-SE" sz="1200" cap="none" dirty="0" err="1">
                <a:latin typeface="Arial" panose="020B0604020202020204" pitchFamily="34" charset="0"/>
                <a:cs typeface="Arial" panose="020B0604020202020204" pitchFamily="34" charset="0"/>
              </a:rPr>
              <a:t>Samhvetenskapliga</a:t>
            </a:r>
            <a:r>
              <a:rPr lang="sv-SE" sz="1200" cap="none" dirty="0">
                <a:latin typeface="Arial" panose="020B0604020202020204" pitchFamily="34" charset="0"/>
                <a:cs typeface="Arial" panose="020B0604020202020204" pitchFamily="34" charset="0"/>
              </a:rPr>
              <a:t> biblioteken, alltså ekonomiska, samhällsvetenskapliga och pedagogiska. I vanliga fall så brukar Daniela </a:t>
            </a:r>
            <a:r>
              <a:rPr lang="sv-SE" sz="1200" cap="none" dirty="0" err="1">
                <a:latin typeface="Arial" panose="020B0604020202020204" pitchFamily="34" charset="0"/>
                <a:cs typeface="Arial" panose="020B0604020202020204" pitchFamily="34" charset="0"/>
              </a:rPr>
              <a:t>Delden</a:t>
            </a:r>
            <a:r>
              <a:rPr lang="sv-SE" sz="1200" cap="none" dirty="0">
                <a:latin typeface="Arial" panose="020B0604020202020204" pitchFamily="34" charset="0"/>
                <a:cs typeface="Arial" panose="020B0604020202020204" pitchFamily="34" charset="0"/>
              </a:rPr>
              <a:t> vara med men hon presenterar ju arbete med förvärvsdialog på spår 1 just nu.</a:t>
            </a:r>
          </a:p>
          <a:p>
            <a:endParaRPr lang="sv-SE" sz="1200" cap="none" dirty="0">
              <a:latin typeface="Arial" panose="020B0604020202020204" pitchFamily="34" charset="0"/>
              <a:cs typeface="Arial" panose="020B0604020202020204" pitchFamily="34" charset="0"/>
            </a:endParaRPr>
          </a:p>
          <a:p>
            <a:r>
              <a:rPr lang="sv-SE" sz="1200" cap="none" dirty="0">
                <a:latin typeface="Arial" panose="020B0604020202020204" pitchFamily="34" charset="0"/>
                <a:cs typeface="Arial" panose="020B0604020202020204" pitchFamily="34" charset="0"/>
              </a:rPr>
              <a:t>Så Bakgrund:</a:t>
            </a:r>
          </a:p>
          <a:p>
            <a:pPr marL="228594" indent="-228594">
              <a:buFont typeface="Arial" panose="020B0604020202020204" pitchFamily="34" charset="0"/>
              <a:buChar char="•"/>
            </a:pPr>
            <a:r>
              <a:rPr lang="sv-SE" sz="1200" cap="none" dirty="0">
                <a:latin typeface="Arial" panose="020B0604020202020204" pitchFamily="34" charset="0"/>
                <a:cs typeface="Arial" panose="020B0604020202020204" pitchFamily="34" charset="0"/>
              </a:rPr>
              <a:t>2018 Byte från </a:t>
            </a:r>
            <a:r>
              <a:rPr lang="sv-SE" sz="1200" cap="none" dirty="0" err="1">
                <a:latin typeface="Arial" panose="020B0604020202020204" pitchFamily="34" charset="0"/>
                <a:cs typeface="Arial" panose="020B0604020202020204" pitchFamily="34" charset="0"/>
              </a:rPr>
              <a:t>Virtua</a:t>
            </a:r>
            <a:r>
              <a:rPr lang="sv-SE" sz="1200" cap="none" dirty="0">
                <a:latin typeface="Arial" panose="020B0604020202020204" pitchFamily="34" charset="0"/>
                <a:cs typeface="Arial" panose="020B0604020202020204" pitchFamily="34" charset="0"/>
              </a:rPr>
              <a:t> till </a:t>
            </a:r>
            <a:r>
              <a:rPr lang="sv-SE" sz="1200" cap="none" dirty="0" err="1">
                <a:latin typeface="Arial" panose="020B0604020202020204" pitchFamily="34" charset="0"/>
                <a:cs typeface="Arial" panose="020B0604020202020204" pitchFamily="34" charset="0"/>
              </a:rPr>
              <a:t>Koha</a:t>
            </a:r>
            <a:r>
              <a:rPr lang="sv-SE" sz="1200" cap="none" dirty="0">
                <a:latin typeface="Arial" panose="020B0604020202020204" pitchFamily="34" charset="0"/>
                <a:cs typeface="Arial" panose="020B0604020202020204" pitchFamily="34" charset="0"/>
              </a:rPr>
              <a:t>: och i samband med det så gjorde vi ett statistikuttag förvärvs- </a:t>
            </a:r>
            <a:r>
              <a:rPr lang="sv-SE" sz="1200" cap="none" dirty="0" err="1">
                <a:latin typeface="Arial" panose="020B0604020202020204" pitchFamily="34" charset="0"/>
                <a:cs typeface="Arial" panose="020B0604020202020204" pitchFamily="34" charset="0"/>
              </a:rPr>
              <a:t>lånestatistik</a:t>
            </a:r>
            <a:r>
              <a:rPr lang="sv-SE" sz="1200" cap="none" dirty="0">
                <a:latin typeface="Arial" panose="020B0604020202020204" pitchFamily="34" charset="0"/>
                <a:cs typeface="Arial" panose="020B0604020202020204" pitchFamily="34" charset="0"/>
              </a:rPr>
              <a:t> + skrev rapport</a:t>
            </a:r>
          </a:p>
          <a:p>
            <a:pPr marL="228594" indent="-228594">
              <a:buFont typeface="Arial" panose="020B0604020202020204" pitchFamily="34" charset="0"/>
              <a:buChar char="•"/>
            </a:pPr>
            <a:r>
              <a:rPr lang="sv-SE" sz="1200" cap="none" dirty="0">
                <a:latin typeface="Arial" panose="020B0604020202020204" pitchFamily="34" charset="0"/>
                <a:cs typeface="Arial" panose="020B0604020202020204" pitchFamily="34" charset="0"/>
              </a:rPr>
              <a:t>2023: Nytt uttag: (plikt) och köpta titlar 2015-2022  + skrev rapport</a:t>
            </a:r>
          </a:p>
          <a:p>
            <a:pPr marL="228594" indent="-228594">
              <a:buFont typeface="Arial" panose="020B0604020202020204" pitchFamily="34" charset="0"/>
              <a:buChar char="•"/>
            </a:pPr>
            <a:endParaRPr lang="sv-SE" sz="1200" cap="none" dirty="0">
              <a:latin typeface="Arial" panose="020B0604020202020204" pitchFamily="34" charset="0"/>
              <a:cs typeface="Arial" panose="020B0604020202020204" pitchFamily="34" charset="0"/>
            </a:endParaRPr>
          </a:p>
          <a:p>
            <a:pPr marL="228594" indent="-228594">
              <a:buFont typeface="Arial" panose="020B0604020202020204" pitchFamily="34" charset="0"/>
              <a:buChar char="•"/>
            </a:pPr>
            <a:r>
              <a:rPr lang="sv-SE" sz="1200" cap="none" dirty="0">
                <a:latin typeface="Arial" panose="020B0604020202020204" pitchFamily="34" charset="0"/>
                <a:cs typeface="Arial" panose="020B0604020202020204" pitchFamily="34" charset="0"/>
              </a:rPr>
              <a:t>Undersökta parametrar: antal titlar plikt/köpt, ämnesfördelning, </a:t>
            </a:r>
            <a:r>
              <a:rPr lang="sv-SE" sz="1200" cap="none" dirty="0" err="1">
                <a:latin typeface="Arial" panose="020B0604020202020204" pitchFamily="34" charset="0"/>
                <a:cs typeface="Arial" panose="020B0604020202020204" pitchFamily="34" charset="0"/>
              </a:rPr>
              <a:t>lånestatistik</a:t>
            </a:r>
            <a:r>
              <a:rPr lang="sv-SE" sz="1200" cap="none" dirty="0">
                <a:latin typeface="Arial" panose="020B0604020202020204" pitchFamily="34" charset="0"/>
                <a:cs typeface="Arial" panose="020B0604020202020204" pitchFamily="34" charset="0"/>
              </a:rPr>
              <a:t> (2019-2022), förlag vs inköpsförslag</a:t>
            </a:r>
          </a:p>
          <a:p>
            <a:pPr marL="228594" indent="-228594">
              <a:buFont typeface="Arial" panose="020B0604020202020204" pitchFamily="34" charset="0"/>
              <a:buChar char="•"/>
            </a:pPr>
            <a:r>
              <a:rPr lang="sv-SE" sz="1200" cap="none" dirty="0">
                <a:latin typeface="Arial" panose="020B0604020202020204" pitchFamily="34" charset="0"/>
                <a:cs typeface="Arial" panose="020B0604020202020204" pitchFamily="34" charset="0"/>
              </a:rPr>
              <a:t>Kursböcker ingår inte i undersökningen</a:t>
            </a:r>
          </a:p>
          <a:p>
            <a:pPr marL="228594" indent="-228594">
              <a:buFont typeface="Arial" panose="020B0604020202020204" pitchFamily="34" charset="0"/>
              <a:buChar char="•"/>
            </a:pPr>
            <a:endParaRPr lang="sv-SE" sz="1200" cap="non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0144E1C7-8A61-4025-B8C0-E9C24205C4E1}" type="slidenum">
              <a:rPr lang="sv-SE" smtClean="0"/>
              <a:t>1</a:t>
            </a:fld>
            <a:endParaRPr lang="sv-SE"/>
          </a:p>
        </p:txBody>
      </p:sp>
    </p:spTree>
    <p:extLst>
      <p:ext uri="{BB962C8B-B14F-4D97-AF65-F5344CB8AC3E}">
        <p14:creationId xmlns:p14="http://schemas.microsoft.com/office/powerpoint/2010/main" val="338070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går över till vilka förslag </a:t>
            </a:r>
            <a:r>
              <a:rPr lang="sv-SE" dirty="0" err="1"/>
              <a:t>vbi</a:t>
            </a:r>
            <a:r>
              <a:rPr lang="sv-SE" dirty="0"/>
              <a:t> köper från, Tydligt att vi köpt mkt från Routledge men inte utifrån inköpsförslag, samma för Springer och EE</a:t>
            </a:r>
            <a:r>
              <a:rPr lang="sv-SE"/>
              <a:t>, </a:t>
            </a:r>
            <a:endParaRPr lang="sv-SE" dirty="0"/>
          </a:p>
        </p:txBody>
      </p:sp>
      <p:sp>
        <p:nvSpPr>
          <p:cNvPr id="4" name="Slide Number Placeholder 3"/>
          <p:cNvSpPr>
            <a:spLocks noGrp="1"/>
          </p:cNvSpPr>
          <p:nvPr>
            <p:ph type="sldNum" sz="quarter" idx="5"/>
          </p:nvPr>
        </p:nvSpPr>
        <p:spPr/>
        <p:txBody>
          <a:bodyPr/>
          <a:lstStyle/>
          <a:p>
            <a:fld id="{0144E1C7-8A61-4025-B8C0-E9C24205C4E1}" type="slidenum">
              <a:rPr lang="sv-SE" smtClean="0"/>
              <a:t>10</a:t>
            </a:fld>
            <a:endParaRPr lang="sv-SE"/>
          </a:p>
        </p:txBody>
      </p:sp>
    </p:spTree>
    <p:extLst>
      <p:ext uri="{BB962C8B-B14F-4D97-AF65-F5344CB8AC3E}">
        <p14:creationId xmlns:p14="http://schemas.microsoft.com/office/powerpoint/2010/main" val="290957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JJ: Vi kollade även </a:t>
            </a:r>
            <a:r>
              <a:rPr lang="sv-SE" dirty="0" err="1"/>
              <a:t>noll-lån</a:t>
            </a:r>
            <a:r>
              <a:rPr lang="sv-SE" dirty="0"/>
              <a:t> per förlag, visar sig att vi köper mkt från Routledge, Palgrave och Springer som inte lånas. Så det kan vi se över.  Här (i tabellen ) ser man även att </a:t>
            </a:r>
            <a:r>
              <a:rPr lang="sv-SE" dirty="0" err="1"/>
              <a:t>snittlånen</a:t>
            </a:r>
            <a:r>
              <a:rPr lang="sv-SE" dirty="0"/>
              <a:t> är relativt låga för de förlagen. Så två indikatorer som pekar på låg användning.</a:t>
            </a:r>
          </a:p>
          <a:p>
            <a:endParaRPr lang="sv-SE" dirty="0"/>
          </a:p>
        </p:txBody>
      </p:sp>
      <p:sp>
        <p:nvSpPr>
          <p:cNvPr id="4" name="Platshållare för bildnummer 3"/>
          <p:cNvSpPr>
            <a:spLocks noGrp="1"/>
          </p:cNvSpPr>
          <p:nvPr>
            <p:ph type="sldNum" sz="quarter" idx="5"/>
          </p:nvPr>
        </p:nvSpPr>
        <p:spPr/>
        <p:txBody>
          <a:bodyPr/>
          <a:lstStyle/>
          <a:p>
            <a:fld id="{B3954252-7687-4E3A-B194-1292A434FF9F}" type="slidenum">
              <a:rPr lang="sv-SE" smtClean="0"/>
              <a:t>11</a:t>
            </a:fld>
            <a:endParaRPr lang="sv-SE"/>
          </a:p>
        </p:txBody>
      </p:sp>
    </p:spTree>
    <p:extLst>
      <p:ext uri="{BB962C8B-B14F-4D97-AF65-F5344CB8AC3E}">
        <p14:creationId xmlns:p14="http://schemas.microsoft.com/office/powerpoint/2010/main" val="278846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hoppar jag över till en annan undersökning som vi gjorde på Ekonomiska biblioteket, </a:t>
            </a:r>
            <a:r>
              <a:rPr lang="sv-SE" dirty="0" err="1"/>
              <a:t>daniela</a:t>
            </a:r>
            <a:r>
              <a:rPr lang="sv-SE" dirty="0"/>
              <a:t> ej inblandad utan denna gjordes av Stina Högvik Hansson Orlando Nigro som jobbade på Ekonomiska med mig då. Under 2019/2020 genomförde vi en citeringsanalys med utgångspunkt i vad forskare vid Handelshögskolan vid Göteborgs universitet citerat i sina publikationer åren 2015-2018. Incitamentet till citeringsanalysen kom ur en nyfikenhet på att se vilken typ av källor forskarna använder och om vi erbjuder åtkomst till dessa.  I tabellen ser vi ur många forskare det fanns på </a:t>
            </a:r>
            <a:r>
              <a:rPr lang="sv-SE" dirty="0" err="1"/>
              <a:t>resp</a:t>
            </a:r>
            <a:r>
              <a:rPr lang="sv-SE" dirty="0"/>
              <a:t> institution samt hur många publikationer vi kunde hitta i </a:t>
            </a:r>
            <a:r>
              <a:rPr lang="sv-SE" dirty="0" err="1"/>
              <a:t>scopus</a:t>
            </a:r>
            <a:r>
              <a:rPr lang="sv-SE" dirty="0"/>
              <a:t> kopplat till dessa forskare, samt referenser från dessa publikationer som vi tankade ner från </a:t>
            </a:r>
            <a:r>
              <a:rPr lang="sv-SE" dirty="0" err="1"/>
              <a:t>scopus</a:t>
            </a:r>
            <a:r>
              <a:rPr lang="sv-SE" dirty="0"/>
              <a:t>.</a:t>
            </a:r>
          </a:p>
        </p:txBody>
      </p:sp>
      <p:sp>
        <p:nvSpPr>
          <p:cNvPr id="4" name="Platshållare för bildnummer 3"/>
          <p:cNvSpPr>
            <a:spLocks noGrp="1"/>
          </p:cNvSpPr>
          <p:nvPr>
            <p:ph type="sldNum" sz="quarter" idx="5"/>
          </p:nvPr>
        </p:nvSpPr>
        <p:spPr/>
        <p:txBody>
          <a:bodyPr/>
          <a:lstStyle/>
          <a:p>
            <a:fld id="{0144E1C7-8A61-4025-B8C0-E9C24205C4E1}" type="slidenum">
              <a:rPr lang="sv-SE" smtClean="0"/>
              <a:t>12</a:t>
            </a:fld>
            <a:endParaRPr lang="sv-SE"/>
          </a:p>
        </p:txBody>
      </p:sp>
    </p:spTree>
    <p:extLst>
      <p:ext uri="{BB962C8B-B14F-4D97-AF65-F5344CB8AC3E}">
        <p14:creationId xmlns:p14="http://schemas.microsoft.com/office/powerpoint/2010/main" val="83515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Visar sig att det används en hel del äldre böcker, Ekonomi &amp; Samhälle sticker ut </a:t>
            </a:r>
            <a:r>
              <a:rPr lang="sv-SE" dirty="0" err="1"/>
              <a:t>pga</a:t>
            </a:r>
            <a:r>
              <a:rPr lang="sv-SE" dirty="0"/>
              <a:t> mkt historisk forskning, därav högre medelvärde också</a:t>
            </a:r>
          </a:p>
          <a:p>
            <a:r>
              <a:rPr lang="sv-SE" b="1" dirty="0"/>
              <a:t>Detta ledde till att vi inte längre hänvisar inköpsförslag på äldre böcker till fjärrlån, utan vi köper in alla förslag (som går att köpa)</a:t>
            </a:r>
          </a:p>
        </p:txBody>
      </p:sp>
      <p:sp>
        <p:nvSpPr>
          <p:cNvPr id="4" name="Platshållare för bildnummer 3"/>
          <p:cNvSpPr>
            <a:spLocks noGrp="1"/>
          </p:cNvSpPr>
          <p:nvPr>
            <p:ph type="sldNum" sz="quarter" idx="5"/>
          </p:nvPr>
        </p:nvSpPr>
        <p:spPr/>
        <p:txBody>
          <a:bodyPr/>
          <a:lstStyle/>
          <a:p>
            <a:fld id="{0144E1C7-8A61-4025-B8C0-E9C24205C4E1}" type="slidenum">
              <a:rPr lang="sv-SE" smtClean="0"/>
              <a:t>13</a:t>
            </a:fld>
            <a:endParaRPr lang="sv-SE"/>
          </a:p>
        </p:txBody>
      </p:sp>
    </p:spTree>
    <p:extLst>
      <p:ext uri="{BB962C8B-B14F-4D97-AF65-F5344CB8AC3E}">
        <p14:creationId xmlns:p14="http://schemas.microsoft.com/office/powerpoint/2010/main" val="98259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Eböcker</a:t>
            </a:r>
            <a:r>
              <a:rPr lang="sv-SE" dirty="0"/>
              <a:t> har varit en utmaning att få bra användarstatistik för, </a:t>
            </a:r>
            <a:r>
              <a:rPr lang="sv-SE" dirty="0" err="1"/>
              <a:t>iaf</a:t>
            </a:r>
            <a:r>
              <a:rPr lang="sv-SE" dirty="0"/>
              <a:t> som skulle gå att jämföra med mellan olika förlag</a:t>
            </a:r>
            <a:r>
              <a:rPr lang="sv-SE"/>
              <a:t>/plattformar-</a:t>
            </a:r>
            <a:endParaRPr lang="sv-SE" dirty="0"/>
          </a:p>
        </p:txBody>
      </p:sp>
      <p:sp>
        <p:nvSpPr>
          <p:cNvPr id="4" name="Platshållare för bildnummer 3"/>
          <p:cNvSpPr>
            <a:spLocks noGrp="1"/>
          </p:cNvSpPr>
          <p:nvPr>
            <p:ph type="sldNum" sz="quarter" idx="5"/>
          </p:nvPr>
        </p:nvSpPr>
        <p:spPr/>
        <p:txBody>
          <a:bodyPr/>
          <a:lstStyle/>
          <a:p>
            <a:fld id="{0144E1C7-8A61-4025-B8C0-E9C24205C4E1}" type="slidenum">
              <a:rPr lang="sv-SE" smtClean="0"/>
              <a:t>14</a:t>
            </a:fld>
            <a:endParaRPr lang="sv-SE"/>
          </a:p>
        </p:txBody>
      </p:sp>
    </p:spTree>
    <p:extLst>
      <p:ext uri="{BB962C8B-B14F-4D97-AF65-F5344CB8AC3E}">
        <p14:creationId xmlns:p14="http://schemas.microsoft.com/office/powerpoint/2010/main" val="3890421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a typeface="Calibri"/>
              <a:cs typeface="Calibri"/>
            </a:endParaRPr>
          </a:p>
        </p:txBody>
      </p:sp>
      <p:sp>
        <p:nvSpPr>
          <p:cNvPr id="4" name="Platshållare för bildnummer 3"/>
          <p:cNvSpPr>
            <a:spLocks noGrp="1"/>
          </p:cNvSpPr>
          <p:nvPr>
            <p:ph type="sldNum" sz="quarter" idx="5"/>
          </p:nvPr>
        </p:nvSpPr>
        <p:spPr/>
        <p:txBody>
          <a:bodyPr/>
          <a:lstStyle/>
          <a:p>
            <a:pPr>
              <a:defRPr/>
            </a:pPr>
            <a:fld id="{B7A5680B-5CFF-5C46-8A8E-F880F761868B}" type="slidenum">
              <a:rPr lang="sv-SE" smtClean="0"/>
              <a:pPr>
                <a:defRPr/>
              </a:pPr>
              <a:t>17</a:t>
            </a:fld>
            <a:endParaRPr lang="sv-SE"/>
          </a:p>
        </p:txBody>
      </p:sp>
    </p:spTree>
    <p:extLst>
      <p:ext uri="{BB962C8B-B14F-4D97-AF65-F5344CB8AC3E}">
        <p14:creationId xmlns:p14="http://schemas.microsoft.com/office/powerpoint/2010/main" val="303126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börjar med det jobbigaste, om hur mkt arbete i </a:t>
            </a:r>
            <a:r>
              <a:rPr lang="sv-SE" dirty="0" err="1"/>
              <a:t>excel</a:t>
            </a:r>
            <a:r>
              <a:rPr lang="sv-SE" dirty="0"/>
              <a:t> det var – städa/tvätta i filerna, tex att uniformera förlagsnamn, harmonisera data,  sortera klassningar m.m. Det är ju info vi lägger in och på vilket sätt, som påverkar vad vi får ut. Förändringar i arbetssätt under åren ställer till det lite för hur man kan jämföra över åren. Det är även bra att dokumentera vad man gör, Daniela mer strukturerad i att döpa filerna utefter vilken städning som gjorts m.m. jag har lite att jobba med där-</a:t>
            </a:r>
          </a:p>
          <a:p>
            <a:endParaRPr lang="sv-SE" dirty="0"/>
          </a:p>
          <a:p>
            <a:endParaRPr lang="sv-SE" dirty="0"/>
          </a:p>
        </p:txBody>
      </p:sp>
      <p:sp>
        <p:nvSpPr>
          <p:cNvPr id="4" name="Platshållare för bildnummer 3"/>
          <p:cNvSpPr>
            <a:spLocks noGrp="1"/>
          </p:cNvSpPr>
          <p:nvPr>
            <p:ph type="sldNum" sz="quarter" idx="5"/>
          </p:nvPr>
        </p:nvSpPr>
        <p:spPr/>
        <p:txBody>
          <a:bodyPr/>
          <a:lstStyle/>
          <a:p>
            <a:fld id="{0144E1C7-8A61-4025-B8C0-E9C24205C4E1}" type="slidenum">
              <a:rPr lang="sv-SE" smtClean="0"/>
              <a:t>2</a:t>
            </a:fld>
            <a:endParaRPr lang="sv-SE"/>
          </a:p>
        </p:txBody>
      </p:sp>
    </p:spTree>
    <p:extLst>
      <p:ext uri="{BB962C8B-B14F-4D97-AF65-F5344CB8AC3E}">
        <p14:creationId xmlns:p14="http://schemas.microsoft.com/office/powerpoint/2010/main" val="29264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kommer vi till några exempel på resultatet: detta Diagram, för </a:t>
            </a:r>
            <a:r>
              <a:rPr lang="sv-SE" dirty="0" err="1"/>
              <a:t>Samhvet</a:t>
            </a:r>
            <a:r>
              <a:rPr lang="sv-SE" dirty="0"/>
              <a:t> bibl, visar antalet böcker köpta titlar genom urvalsförvärv (den blå linjen) och böcker vi köpt på förslag från våra användare (orange), för åren 2014-2022 (året 2018 saknas). </a:t>
            </a:r>
          </a:p>
          <a:p>
            <a:r>
              <a:rPr lang="sv-SE" dirty="0"/>
              <a:t>2013 så låg inköpsförslag på ca 30 % av alla köpta böcker, men </a:t>
            </a:r>
            <a:r>
              <a:rPr lang="sv-SE" dirty="0" err="1"/>
              <a:t>Samhvet</a:t>
            </a:r>
            <a:r>
              <a:rPr lang="sv-SE" dirty="0"/>
              <a:t> bibl har jobbat aktivt sedan dess med att öka kännedomen för att man som forskare kan </a:t>
            </a:r>
            <a:r>
              <a:rPr lang="sv-SE" dirty="0" err="1"/>
              <a:t>läämna</a:t>
            </a:r>
            <a:r>
              <a:rPr lang="sv-SE" dirty="0"/>
              <a:t> inköpsförslag, att siffran dalar något sedan 2017 kan förklaras med att många inköpsförslag köps in som </a:t>
            </a:r>
            <a:r>
              <a:rPr lang="sv-SE" dirty="0" err="1"/>
              <a:t>eböcker</a:t>
            </a:r>
            <a:r>
              <a:rPr lang="sv-SE" dirty="0"/>
              <a:t>. (återkommer till detta längre fram)</a:t>
            </a:r>
          </a:p>
          <a:p>
            <a:endParaRPr lang="sv-SE" dirty="0"/>
          </a:p>
          <a:p>
            <a:endParaRPr lang="sv-SE" dirty="0"/>
          </a:p>
        </p:txBody>
      </p:sp>
      <p:sp>
        <p:nvSpPr>
          <p:cNvPr id="4" name="Platshållare för bildnummer 3"/>
          <p:cNvSpPr>
            <a:spLocks noGrp="1"/>
          </p:cNvSpPr>
          <p:nvPr>
            <p:ph type="sldNum" sz="quarter" idx="5"/>
          </p:nvPr>
        </p:nvSpPr>
        <p:spPr/>
        <p:txBody>
          <a:bodyPr/>
          <a:lstStyle/>
          <a:p>
            <a:fld id="{B3954252-7687-4E3A-B194-1292A434FF9F}" type="slidenum">
              <a:rPr lang="sv-SE" smtClean="0"/>
              <a:t>3</a:t>
            </a:fld>
            <a:endParaRPr lang="sv-SE"/>
          </a:p>
        </p:txBody>
      </p:sp>
    </p:spTree>
    <p:extLst>
      <p:ext uri="{BB962C8B-B14F-4D97-AF65-F5344CB8AC3E}">
        <p14:creationId xmlns:p14="http://schemas.microsoft.com/office/powerpoint/2010/main" val="166973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DD: (förvärv 2019-2022) Här är en annan bild som visar hur vi kan jobba med statistiken för att analysera vårt arbete med förvärv. Bilden visar hur </a:t>
            </a:r>
            <a:r>
              <a:rPr lang="sv-SE" dirty="0" err="1"/>
              <a:t>Samhvet</a:t>
            </a:r>
            <a:r>
              <a:rPr lang="sv-SE" dirty="0"/>
              <a:t> bibliotekets förvärv fördelar sig mellan ämnen (här har man utgått från hylluppställning), utifrån parametrarna inköpsförslag eller urvalsförvärv. Det kan vara intressant för oss att titta närmare på exempelvis vilka ämnen vi får flest inköpsförslag inom (320 statsvetenskap, 360 socialt arbete/sociala frågor?, 300 (</a:t>
            </a:r>
            <a:r>
              <a:rPr lang="sv-SE" dirty="0" err="1"/>
              <a:t>samhvet</a:t>
            </a:r>
            <a:r>
              <a:rPr lang="sv-SE" dirty="0"/>
              <a:t> allmänt)), och vi kan se att det i vissa fall skiljer sig markant åt mellan hur stort vårt urvalsförvärv är inom ämnet. Se ex hylla 150 (psykologi). Och notera även hylla 600, som visar sig vara psykiatri, eller psykologi , </a:t>
            </a:r>
            <a:r>
              <a:rPr lang="sv-SE" dirty="0" err="1"/>
              <a:t>psykoska</a:t>
            </a:r>
            <a:r>
              <a:rPr lang="sv-SE" dirty="0"/>
              <a:t> sjukdomar, klinisk psykologi). (070 media kommunikation, )</a:t>
            </a:r>
            <a:br>
              <a:rPr lang="sv-SE" dirty="0"/>
            </a:br>
            <a:br>
              <a:rPr lang="sv-SE" dirty="0"/>
            </a:br>
            <a:r>
              <a:rPr lang="sv-SE" dirty="0"/>
              <a:t>Men vi har nog inte helt lyckts svara på Hur ska man agera på detta resultat, alltså om man ska köpa mer av det som önskas eller tvärtom mindre? </a:t>
            </a:r>
          </a:p>
        </p:txBody>
      </p:sp>
      <p:sp>
        <p:nvSpPr>
          <p:cNvPr id="4" name="Platshållare för bildnummer 3"/>
          <p:cNvSpPr>
            <a:spLocks noGrp="1"/>
          </p:cNvSpPr>
          <p:nvPr>
            <p:ph type="sldNum" sz="quarter" idx="5"/>
          </p:nvPr>
        </p:nvSpPr>
        <p:spPr/>
        <p:txBody>
          <a:bodyPr/>
          <a:lstStyle/>
          <a:p>
            <a:fld id="{B3954252-7687-4E3A-B194-1292A434FF9F}" type="slidenum">
              <a:rPr lang="sv-SE" smtClean="0"/>
              <a:t>4</a:t>
            </a:fld>
            <a:endParaRPr lang="sv-SE"/>
          </a:p>
        </p:txBody>
      </p:sp>
    </p:spTree>
    <p:extLst>
      <p:ext uri="{BB962C8B-B14F-4D97-AF65-F5344CB8AC3E}">
        <p14:creationId xmlns:p14="http://schemas.microsoft.com/office/powerpoint/2010/main" val="294354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ekonomiska biblioteket ser vi här </a:t>
            </a:r>
            <a:r>
              <a:rPr lang="sv-SE" dirty="0" err="1"/>
              <a:t>snittlån</a:t>
            </a:r>
            <a:r>
              <a:rPr lang="sv-SE" dirty="0"/>
              <a:t> och andel av total budget för de olika budgetkonton som vi har. Vi ser att ämnet/</a:t>
            </a:r>
            <a:r>
              <a:rPr lang="sv-SE" dirty="0" err="1"/>
              <a:t>budgetkonto</a:t>
            </a:r>
            <a:r>
              <a:rPr lang="sv-SE" dirty="0"/>
              <a:t> ”Allmänt” lånas mest, men här har vi köpt metodböcker så det är inte så konstigt, annars inte så stora skillnader, lite förvånande att Ekonomi och samhälle lånas så lite. NE inte konstigt för där används mest artiklar. Och FE/</a:t>
            </a:r>
            <a:r>
              <a:rPr lang="sv-SE" dirty="0" err="1"/>
              <a:t>Jur</a:t>
            </a:r>
            <a:r>
              <a:rPr lang="sv-SE" dirty="0"/>
              <a:t> är mer böcker så högre snitt därför kanske?</a:t>
            </a:r>
          </a:p>
          <a:p>
            <a:endParaRPr lang="sv-SE" dirty="0"/>
          </a:p>
        </p:txBody>
      </p:sp>
      <p:sp>
        <p:nvSpPr>
          <p:cNvPr id="4" name="Platshållare för bildnummer 3"/>
          <p:cNvSpPr>
            <a:spLocks noGrp="1"/>
          </p:cNvSpPr>
          <p:nvPr>
            <p:ph type="sldNum" sz="quarter" idx="5"/>
          </p:nvPr>
        </p:nvSpPr>
        <p:spPr/>
        <p:txBody>
          <a:bodyPr/>
          <a:lstStyle/>
          <a:p>
            <a:fld id="{0144E1C7-8A61-4025-B8C0-E9C24205C4E1}" type="slidenum">
              <a:rPr lang="sv-SE" smtClean="0"/>
              <a:t>5</a:t>
            </a:fld>
            <a:endParaRPr lang="sv-SE"/>
          </a:p>
        </p:txBody>
      </p:sp>
    </p:spTree>
    <p:extLst>
      <p:ext uri="{BB962C8B-B14F-4D97-AF65-F5344CB8AC3E}">
        <p14:creationId xmlns:p14="http://schemas.microsoft.com/office/powerpoint/2010/main" val="374828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Här är en bild av </a:t>
            </a:r>
            <a:r>
              <a:rPr lang="sv-SE" dirty="0" err="1">
                <a:cs typeface="Calibri"/>
              </a:rPr>
              <a:t>lånestatistik</a:t>
            </a:r>
            <a:r>
              <a:rPr lang="sv-SE" dirty="0">
                <a:cs typeface="Calibri"/>
              </a:rPr>
              <a:t> som visar skillnad på uttaget som gjordes 2018 och det som gjordes 2023.</a:t>
            </a:r>
          </a:p>
          <a:p>
            <a:r>
              <a:rPr lang="sv-SE" dirty="0">
                <a:cs typeface="Calibri"/>
              </a:rPr>
              <a:t>Bilden visar </a:t>
            </a:r>
            <a:r>
              <a:rPr lang="sv-SE" dirty="0" err="1">
                <a:cs typeface="Calibri"/>
              </a:rPr>
              <a:t>Snittlån</a:t>
            </a:r>
            <a:r>
              <a:rPr lang="sv-SE" dirty="0">
                <a:cs typeface="Calibri"/>
              </a:rPr>
              <a:t> för böcker inköpta de senaste 4 åren, statistikuttag gjort år 2018 jämfört med år 2023. </a:t>
            </a:r>
            <a:r>
              <a:rPr lang="sv-SE" sz="1200" dirty="0"/>
              <a:t>Båda visar alltså </a:t>
            </a:r>
            <a:r>
              <a:rPr lang="sv-SE" sz="1200" dirty="0" err="1"/>
              <a:t>lånestatistiken</a:t>
            </a:r>
            <a:r>
              <a:rPr lang="sv-SE" sz="1200" dirty="0"/>
              <a:t> för de fyra senaste årens förvärv vid tidpunkten för uttaget, och går därför att jämföra med varandra. </a:t>
            </a:r>
          </a:p>
          <a:p>
            <a:r>
              <a:rPr lang="sv-SE" sz="1200" dirty="0"/>
              <a:t>Vi kan se att böckerna i den tidigare undersökningen 2018 (alltså förvärv för åren 2014-2017) lånats i betydligt högre grad än de i undersökningen från 2023 (förvärv för åren 2019-2022). Vi har flera faktorer som säkert spelat in med en pandemi och periodvis stängda bibliotek, samt för </a:t>
            </a:r>
            <a:r>
              <a:rPr lang="sv-SE" sz="1200" dirty="0" err="1"/>
              <a:t>Samhvet</a:t>
            </a:r>
            <a:r>
              <a:rPr lang="sv-SE" sz="1200" dirty="0"/>
              <a:t> biblioteks del en flytt av biblioteket till temporära lokaler i slutet av 2021.</a:t>
            </a:r>
            <a:r>
              <a:rPr lang="sv-SE" dirty="0"/>
              <a:t> </a:t>
            </a:r>
            <a:br>
              <a:rPr lang="sv-SE" dirty="0"/>
            </a:br>
            <a:r>
              <a:rPr lang="sv-SE" dirty="0"/>
              <a:t>lite dystra siffror men</a:t>
            </a:r>
            <a:endParaRPr lang="sv-SE" sz="1200" dirty="0">
              <a:cs typeface="Calibri"/>
            </a:endParaRPr>
          </a:p>
          <a:p>
            <a:endParaRPr lang="sv-SE" sz="1200" dirty="0"/>
          </a:p>
          <a:p>
            <a:endParaRPr lang="sv-SE" sz="1200" dirty="0">
              <a:ea typeface="Calibri"/>
              <a:cs typeface="Calibri"/>
            </a:endParaRPr>
          </a:p>
        </p:txBody>
      </p:sp>
      <p:sp>
        <p:nvSpPr>
          <p:cNvPr id="4" name="Platshållare för bildnummer 3"/>
          <p:cNvSpPr>
            <a:spLocks noGrp="1"/>
          </p:cNvSpPr>
          <p:nvPr>
            <p:ph type="sldNum" sz="quarter" idx="5"/>
          </p:nvPr>
        </p:nvSpPr>
        <p:spPr/>
        <p:txBody>
          <a:bodyPr/>
          <a:lstStyle/>
          <a:p>
            <a:fld id="{B3954252-7687-4E3A-B194-1292A434FF9F}" type="slidenum">
              <a:rPr lang="sv-SE" smtClean="0"/>
              <a:t>6</a:t>
            </a:fld>
            <a:endParaRPr lang="sv-SE"/>
          </a:p>
        </p:txBody>
      </p:sp>
    </p:spTree>
    <p:extLst>
      <p:ext uri="{BB962C8B-B14F-4D97-AF65-F5344CB8AC3E}">
        <p14:creationId xmlns:p14="http://schemas.microsoft.com/office/powerpoint/2010/main" val="232214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CECE-427F-0C41-AE39-10F899CD44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987C0FE-D2EE-61CA-1A70-02B742222E1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D868C55-1E90-9021-6B47-ED972063A831}"/>
              </a:ext>
            </a:extLst>
          </p:cNvPr>
          <p:cNvSpPr>
            <a:spLocks noGrp="1"/>
          </p:cNvSpPr>
          <p:nvPr>
            <p:ph type="body" idx="1"/>
          </p:nvPr>
        </p:nvSpPr>
        <p:spPr/>
        <p:txBody>
          <a:bodyPr/>
          <a:lstStyle/>
          <a:p>
            <a:r>
              <a:rPr lang="sv-SE" dirty="0">
                <a:cs typeface="Calibri"/>
              </a:rPr>
              <a:t>Här är ytterligare en bild som visar skillnad på lån för uttaget som gjordes 2018 och det som gjordes 2023.</a:t>
            </a:r>
          </a:p>
          <a:p>
            <a:endParaRPr lang="sv-SE" sz="1200" dirty="0">
              <a:ea typeface="Calibri"/>
              <a:cs typeface="Calibri"/>
            </a:endParaRPr>
          </a:p>
          <a:p>
            <a:r>
              <a:rPr lang="sv-SE" sz="1200" dirty="0">
                <a:ea typeface="Calibri"/>
                <a:cs typeface="Calibri"/>
              </a:rPr>
              <a:t>De  staplarna visar andel böcker i procent som lånats 2 ggr eller mer. Och vi ser att andelen har minskat från undersökningen (uttaget) vi gjorde 2018 jämfört med den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Böcker köpta via inköpsförslag från våra användare lånas i sin tur i högre utsträckning än böcker köpta vid urvalsförvärv.</a:t>
            </a:r>
            <a:r>
              <a:rPr lang="sv-SE" dirty="0"/>
              <a:t> </a:t>
            </a:r>
            <a:r>
              <a:rPr lang="sv-SE" sz="1200" dirty="0"/>
              <a:t>Generellt kan vi också säga att pliktförvärvade böcker lånas i högre utsträckning än köpta böcker. Men det förklaras av att det vi väljer att behålla av plikten är mkt från </a:t>
            </a:r>
            <a:r>
              <a:rPr lang="sv-SE" sz="1200" dirty="0" err="1"/>
              <a:t>studentlitterartur</a:t>
            </a:r>
            <a:r>
              <a:rPr lang="sv-SE" sz="1200" dirty="0"/>
              <a:t> samt att många studenter </a:t>
            </a:r>
            <a:r>
              <a:rPr lang="sv-SE" dirty="0"/>
              <a:t>vill läsa på svenska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Calibri"/>
            </a:endParaRPr>
          </a:p>
        </p:txBody>
      </p:sp>
      <p:sp>
        <p:nvSpPr>
          <p:cNvPr id="4" name="Platshållare för bildnummer 3">
            <a:extLst>
              <a:ext uri="{FF2B5EF4-FFF2-40B4-BE49-F238E27FC236}">
                <a16:creationId xmlns:a16="http://schemas.microsoft.com/office/drawing/2014/main" id="{33A93525-CAD6-659B-B2F7-7569F3839C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54252-7687-4E3A-B194-1292A434F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23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en jämförelse av dels </a:t>
            </a:r>
            <a:r>
              <a:rPr lang="sv-SE" dirty="0" err="1"/>
              <a:t>Pedagogsiska</a:t>
            </a:r>
            <a:r>
              <a:rPr lang="sv-SE" dirty="0"/>
              <a:t> bibl och Ekon bibl, och dels inköpsförslag vs Urvalsförvärv-  Pedagogiska biblioteket har en annan trend, böcker köpta på urvalsförvärv lånas mer efter ett par år än inköpsförslagen, för Ekon ser man att det </a:t>
            </a:r>
            <a:r>
              <a:rPr lang="sv-SE" dirty="0" err="1"/>
              <a:t>iaf</a:t>
            </a:r>
            <a:r>
              <a:rPr lang="sv-SE" dirty="0"/>
              <a:t> jämnar ut sig då böckerna fått några år på sig</a:t>
            </a:r>
          </a:p>
        </p:txBody>
      </p:sp>
      <p:sp>
        <p:nvSpPr>
          <p:cNvPr id="4" name="Platshållare för bildnummer 3"/>
          <p:cNvSpPr>
            <a:spLocks noGrp="1"/>
          </p:cNvSpPr>
          <p:nvPr>
            <p:ph type="sldNum" sz="quarter" idx="5"/>
          </p:nvPr>
        </p:nvSpPr>
        <p:spPr/>
        <p:txBody>
          <a:bodyPr/>
          <a:lstStyle/>
          <a:p>
            <a:fld id="{0144E1C7-8A61-4025-B8C0-E9C24205C4E1}" type="slidenum">
              <a:rPr lang="sv-SE" smtClean="0"/>
              <a:t>8</a:t>
            </a:fld>
            <a:endParaRPr lang="sv-SE"/>
          </a:p>
        </p:txBody>
      </p:sp>
    </p:spTree>
    <p:extLst>
      <p:ext uri="{BB962C8B-B14F-4D97-AF65-F5344CB8AC3E}">
        <p14:creationId xmlns:p14="http://schemas.microsoft.com/office/powerpoint/2010/main" val="83921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dirty="0">
                <a:cs typeface="Calibri"/>
              </a:rPr>
              <a:t>JJ: </a:t>
            </a:r>
            <a:r>
              <a:rPr lang="en-US" dirty="0" err="1">
                <a:cs typeface="Calibri"/>
              </a:rPr>
              <a:t>Här</a:t>
            </a:r>
            <a:r>
              <a:rPr lang="en-US" dirty="0">
                <a:cs typeface="Calibri"/>
              </a:rPr>
              <a:t> ser vi </a:t>
            </a:r>
            <a:r>
              <a:rPr lang="en-US" dirty="0" err="1">
                <a:cs typeface="Calibri"/>
              </a:rPr>
              <a:t>hur</a:t>
            </a:r>
            <a:r>
              <a:rPr lang="en-US" dirty="0">
                <a:cs typeface="Calibri"/>
              </a:rPr>
              <a:t> </a:t>
            </a:r>
            <a:r>
              <a:rPr lang="en-US" dirty="0" err="1">
                <a:cs typeface="Calibri"/>
              </a:rPr>
              <a:t>antalet</a:t>
            </a:r>
            <a:r>
              <a:rPr lang="en-US" dirty="0">
                <a:cs typeface="Calibri"/>
              </a:rPr>
              <a:t> </a:t>
            </a:r>
            <a:r>
              <a:rPr lang="en-US" dirty="0" err="1">
                <a:cs typeface="Calibri"/>
              </a:rPr>
              <a:t>böcker</a:t>
            </a:r>
            <a:r>
              <a:rPr lang="en-US" dirty="0">
                <a:cs typeface="Calibri"/>
              </a:rPr>
              <a:t> vi </a:t>
            </a:r>
            <a:r>
              <a:rPr lang="en-US" dirty="0" err="1">
                <a:cs typeface="Calibri"/>
              </a:rPr>
              <a:t>köpt</a:t>
            </a:r>
            <a:r>
              <a:rPr lang="en-US" dirty="0">
                <a:cs typeface="Calibri"/>
              </a:rPr>
              <a:t> </a:t>
            </a:r>
            <a:r>
              <a:rPr lang="en-US" dirty="0" err="1">
                <a:cs typeface="Calibri"/>
              </a:rPr>
              <a:t>som</a:t>
            </a:r>
            <a:r>
              <a:rPr lang="en-US" dirty="0">
                <a:cs typeface="Calibri"/>
              </a:rPr>
              <a:t> </a:t>
            </a:r>
            <a:r>
              <a:rPr lang="en-US" dirty="0" err="1">
                <a:cs typeface="Calibri"/>
              </a:rPr>
              <a:t>inköpförslag</a:t>
            </a:r>
            <a:r>
              <a:rPr lang="en-US" dirty="0">
                <a:cs typeface="Calibri"/>
              </a:rPr>
              <a:t> </a:t>
            </a:r>
            <a:r>
              <a:rPr lang="en-US" dirty="0" err="1">
                <a:cs typeface="Calibri"/>
              </a:rPr>
              <a:t>ökat</a:t>
            </a:r>
            <a:r>
              <a:rPr lang="en-US" dirty="0">
                <a:cs typeface="Calibri"/>
              </a:rPr>
              <a:t> </a:t>
            </a:r>
            <a:r>
              <a:rPr lang="en-US" dirty="0" err="1">
                <a:cs typeface="Calibri"/>
              </a:rPr>
              <a:t>på</a:t>
            </a:r>
            <a:r>
              <a:rPr lang="en-US" dirty="0">
                <a:cs typeface="Calibri"/>
              </a:rPr>
              <a:t> </a:t>
            </a:r>
            <a:r>
              <a:rPr lang="en-US" dirty="0" err="1">
                <a:cs typeface="Calibri"/>
              </a:rPr>
              <a:t>hela</a:t>
            </a:r>
            <a:r>
              <a:rPr lang="en-US" dirty="0">
                <a:cs typeface="Calibri"/>
              </a:rPr>
              <a:t> </a:t>
            </a:r>
            <a:r>
              <a:rPr lang="en-US" dirty="0" err="1">
                <a:cs typeface="Calibri"/>
              </a:rPr>
              <a:t>Gpek</a:t>
            </a:r>
            <a:r>
              <a:rPr lang="en-US" dirty="0">
                <a:cs typeface="Calibri"/>
              </a:rPr>
              <a:t>. (lite </a:t>
            </a:r>
            <a:r>
              <a:rPr lang="en-US" dirty="0" err="1">
                <a:cs typeface="Calibri"/>
              </a:rPr>
              <a:t>äldre</a:t>
            </a:r>
            <a:r>
              <a:rPr lang="en-US" dirty="0">
                <a:cs typeface="Calibri"/>
              </a:rPr>
              <a:t> </a:t>
            </a:r>
            <a:r>
              <a:rPr lang="en-US" dirty="0" err="1">
                <a:cs typeface="Calibri"/>
              </a:rPr>
              <a:t>siffor</a:t>
            </a:r>
            <a:r>
              <a:rPr lang="en-US" dirty="0">
                <a:cs typeface="Calibri"/>
              </a:rPr>
              <a:t> men) </a:t>
            </a:r>
            <a:r>
              <a:rPr lang="en-US" dirty="0" err="1">
                <a:cs typeface="Calibri"/>
              </a:rPr>
              <a:t>Även</a:t>
            </a:r>
            <a:r>
              <a:rPr lang="en-US" dirty="0">
                <a:cs typeface="Calibri"/>
              </a:rPr>
              <a:t> </a:t>
            </a:r>
            <a:r>
              <a:rPr lang="en-US" dirty="0" err="1">
                <a:cs typeface="Calibri"/>
              </a:rPr>
              <a:t>nationellt</a:t>
            </a:r>
            <a:r>
              <a:rPr lang="en-US" dirty="0">
                <a:cs typeface="Calibri"/>
              </a:rPr>
              <a:t> </a:t>
            </a:r>
            <a:r>
              <a:rPr lang="en-US" dirty="0" err="1">
                <a:cs typeface="Calibri"/>
              </a:rPr>
              <a:t>så</a:t>
            </a:r>
            <a:r>
              <a:rPr lang="en-US" dirty="0">
                <a:cs typeface="Calibri"/>
              </a:rPr>
              <a:t> </a:t>
            </a:r>
            <a:r>
              <a:rPr lang="en-US" dirty="0" err="1">
                <a:cs typeface="Calibri"/>
              </a:rPr>
              <a:t>har</a:t>
            </a:r>
            <a:r>
              <a:rPr lang="en-US" dirty="0">
                <a:cs typeface="Calibri"/>
              </a:rPr>
              <a:t> </a:t>
            </a:r>
            <a:r>
              <a:rPr lang="en-US" dirty="0" err="1">
                <a:cs typeface="Calibri"/>
              </a:rPr>
              <a:t>beståndet</a:t>
            </a:r>
            <a:r>
              <a:rPr lang="en-US" dirty="0">
                <a:cs typeface="Calibri"/>
              </a:rPr>
              <a:t> av </a:t>
            </a:r>
            <a:r>
              <a:rPr lang="en-US" dirty="0" err="1">
                <a:cs typeface="Calibri"/>
              </a:rPr>
              <a:t>totalt</a:t>
            </a:r>
            <a:r>
              <a:rPr lang="en-US" dirty="0">
                <a:cs typeface="Calibri"/>
              </a:rPr>
              <a:t> </a:t>
            </a:r>
            <a:r>
              <a:rPr lang="en-US" dirty="0" err="1">
                <a:cs typeface="Calibri"/>
              </a:rPr>
              <a:t>antal</a:t>
            </a:r>
            <a:r>
              <a:rPr lang="en-US" dirty="0">
                <a:cs typeface="Calibri"/>
              </a:rPr>
              <a:t> e-</a:t>
            </a:r>
            <a:r>
              <a:rPr lang="en-US" dirty="0" err="1">
                <a:cs typeface="Calibri"/>
              </a:rPr>
              <a:t>böcker</a:t>
            </a:r>
            <a:r>
              <a:rPr lang="en-US" dirty="0">
                <a:cs typeface="Calibri"/>
              </a:rPr>
              <a:t> </a:t>
            </a:r>
            <a:r>
              <a:rPr lang="en-US" dirty="0" err="1">
                <a:cs typeface="Calibri"/>
              </a:rPr>
              <a:t>ökat</a:t>
            </a:r>
            <a:r>
              <a:rPr lang="en-US" dirty="0">
                <a:cs typeface="Calibri"/>
              </a:rPr>
              <a:t>, och </a:t>
            </a:r>
            <a:r>
              <a:rPr lang="en-US" dirty="0" err="1">
                <a:cs typeface="Calibri"/>
              </a:rPr>
              <a:t>då</a:t>
            </a:r>
            <a:r>
              <a:rPr lang="en-US" dirty="0">
                <a:cs typeface="Calibri"/>
              </a:rPr>
              <a:t> </a:t>
            </a:r>
            <a:r>
              <a:rPr lang="en-US" dirty="0" err="1">
                <a:cs typeface="Calibri"/>
              </a:rPr>
              <a:t>räknas</a:t>
            </a:r>
            <a:r>
              <a:rPr lang="en-US" dirty="0">
                <a:cs typeface="Calibri"/>
              </a:rPr>
              <a:t> </a:t>
            </a:r>
            <a:r>
              <a:rPr lang="en-US" dirty="0" err="1">
                <a:cs typeface="Calibri"/>
              </a:rPr>
              <a:t>även</a:t>
            </a:r>
            <a:r>
              <a:rPr lang="en-US" dirty="0">
                <a:cs typeface="Calibri"/>
              </a:rPr>
              <a:t> </a:t>
            </a:r>
            <a:r>
              <a:rPr lang="en-US" dirty="0" err="1">
                <a:cs typeface="Calibri"/>
              </a:rPr>
              <a:t>eböcker</a:t>
            </a:r>
            <a:r>
              <a:rPr lang="en-US" dirty="0">
                <a:cs typeface="Calibri"/>
              </a:rPr>
              <a:t> </a:t>
            </a:r>
            <a:r>
              <a:rPr lang="en-US" dirty="0" err="1">
                <a:cs typeface="Calibri"/>
              </a:rPr>
              <a:t>i</a:t>
            </a:r>
            <a:r>
              <a:rPr lang="en-US" dirty="0">
                <a:cs typeface="Calibri"/>
              </a:rPr>
              <a:t> </a:t>
            </a:r>
            <a:r>
              <a:rPr lang="en-US" dirty="0" err="1">
                <a:cs typeface="Calibri"/>
              </a:rPr>
              <a:t>paket</a:t>
            </a:r>
            <a:r>
              <a:rPr lang="en-US" dirty="0">
                <a:cs typeface="Calibri"/>
              </a:rPr>
              <a:t> in (data </a:t>
            </a:r>
            <a:r>
              <a:rPr lang="en-US" dirty="0" err="1">
                <a:cs typeface="Calibri"/>
              </a:rPr>
              <a:t>från</a:t>
            </a:r>
            <a:r>
              <a:rPr lang="en-US" dirty="0">
                <a:cs typeface="Calibri"/>
              </a:rPr>
              <a:t> KB </a:t>
            </a:r>
            <a:r>
              <a:rPr lang="en-US" dirty="0" err="1">
                <a:cs typeface="Calibri"/>
              </a:rPr>
              <a:t>univ+högskolor</a:t>
            </a:r>
            <a:r>
              <a:rPr lang="en-US" dirty="0">
                <a:cs typeface="Calibri"/>
              </a:rPr>
              <a:t>). </a:t>
            </a:r>
          </a:p>
          <a:p>
            <a:r>
              <a:rPr lang="en-US" dirty="0">
                <a:cs typeface="Calibri"/>
              </a:rPr>
              <a:t>lor).  Hur dessa </a:t>
            </a:r>
            <a:r>
              <a:rPr lang="en-US" dirty="0" err="1">
                <a:cs typeface="Calibri"/>
              </a:rPr>
              <a:t>används</a:t>
            </a:r>
            <a:r>
              <a:rPr lang="en-US" dirty="0">
                <a:cs typeface="Calibri"/>
              </a:rPr>
              <a:t> vet vi dock </a:t>
            </a:r>
            <a:r>
              <a:rPr lang="en-US" dirty="0" err="1">
                <a:cs typeface="Calibri"/>
              </a:rPr>
              <a:t>inte</a:t>
            </a:r>
            <a:r>
              <a:rPr lang="en-US" dirty="0">
                <a:cs typeface="Calibri"/>
              </a:rPr>
              <a:t> </a:t>
            </a:r>
            <a:r>
              <a:rPr lang="en-US" dirty="0" err="1">
                <a:cs typeface="Calibri"/>
              </a:rPr>
              <a:t>så</a:t>
            </a:r>
            <a:r>
              <a:rPr lang="en-US" dirty="0">
                <a:cs typeface="Calibri"/>
              </a:rPr>
              <a:t> </a:t>
            </a:r>
            <a:r>
              <a:rPr lang="en-US" dirty="0" err="1">
                <a:cs typeface="Calibri"/>
              </a:rPr>
              <a:t>väl</a:t>
            </a:r>
            <a:r>
              <a:rPr lang="en-US" dirty="0">
                <a:cs typeface="Calibri"/>
              </a:rPr>
              <a:t>, </a:t>
            </a:r>
            <a:r>
              <a:rPr lang="en-US" dirty="0" err="1">
                <a:cs typeface="Calibri"/>
              </a:rPr>
              <a:t>återkommer</a:t>
            </a:r>
            <a:r>
              <a:rPr lang="en-US" dirty="0">
                <a:cs typeface="Calibri"/>
              </a:rPr>
              <a:t> till det.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54252-7687-4E3A-B194-1292A434FF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6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56678-E2CD-D674-8C1A-7CA657C5FD9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6DF598-FABA-4853-118B-3AD89CC6B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F5FB8AB-EF18-A08F-8811-183403D0F102}"/>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242D7FE0-0D9D-8AD4-9B0D-20C3E99E9B2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2BA477-5CBE-0652-2443-0D77CE3B1B8C}"/>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183444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5FA59-294F-A5BA-5AB4-4135982D3CD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C01A957-F24D-3628-99EE-5BC406D21E2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B9846FD-65A3-1A01-DEC6-462F18FEDD66}"/>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80A58352-9FAB-0A1A-37C0-8A8B22964B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4A7F7F-2940-3528-BFC5-FA6DEC0FEDF0}"/>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26413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41AE55C-5371-F6B8-8057-0D6D46E2B01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2171D-4C0B-0C3B-6D66-8204388FEE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4B51F7-4792-CC89-1BCC-D2530C2522EC}"/>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FB38F2FC-FB28-D18D-A505-2F1872A980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54307F-93E2-4836-9CB5-8A140BAB64E0}"/>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157359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ida A vi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latin typeface="Arial Narrow" panose="020B0606020202030204" pitchFamily="34" charset="0"/>
              </a:defRPr>
            </a:lvl1pPr>
          </a:lstStyle>
          <a:p>
            <a:r>
              <a:rPr lang="sv-SE" noProof="0"/>
              <a:t>Presentationens titel </a:t>
            </a:r>
            <a:br>
              <a:rPr lang="sv-SE" noProof="0"/>
            </a:br>
            <a:r>
              <a:rPr lang="sv-SE" noProof="0"/>
              <a:t>alternativ A (VIT)</a:t>
            </a:r>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sv-SE"/>
              <a:t>Klicka och Skriv in namn och titel</a:t>
            </a:r>
          </a:p>
        </p:txBody>
      </p:sp>
      <p:sp>
        <p:nvSpPr>
          <p:cNvPr id="9" name="Date Placeholder 1">
            <a:extLst>
              <a:ext uri="{FF2B5EF4-FFF2-40B4-BE49-F238E27FC236}">
                <a16:creationId xmlns:a16="http://schemas.microsoft.com/office/drawing/2014/main" id="{2BB9E09E-4907-3445-AB24-C69171EA5232}"/>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25DDC0F0-1BF1-304C-85A8-3350B1A7C2EA}" type="datetime1">
              <a:rPr lang="sv-SE" smtClean="0"/>
              <a:t>2025-05-15</a:t>
            </a:fld>
            <a:endParaRPr lang="sv-SE"/>
          </a:p>
        </p:txBody>
      </p:sp>
      <p:sp>
        <p:nvSpPr>
          <p:cNvPr id="11" name="Platshållare för bildnummer 2">
            <a:extLst>
              <a:ext uri="{FF2B5EF4-FFF2-40B4-BE49-F238E27FC236}">
                <a16:creationId xmlns:a16="http://schemas.microsoft.com/office/drawing/2014/main" id="{3DD233DD-6473-8649-9984-CB65FDED8A18}"/>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0EE82D6B-AC60-6245-9B4E-C96D2EEE5AB5}"/>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p>
        </p:txBody>
      </p:sp>
      <p:pic>
        <p:nvPicPr>
          <p:cNvPr id="10" name="Bildobjekt 9">
            <a:extLst>
              <a:ext uri="{FF2B5EF4-FFF2-40B4-BE49-F238E27FC236}">
                <a16:creationId xmlns:a16="http://schemas.microsoft.com/office/drawing/2014/main" id="{2C5797E3-1704-D845-9CA9-17D2ABC150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22706" y="0"/>
            <a:ext cx="1123637" cy="1156685"/>
          </a:xfrm>
          <a:prstGeom prst="rect">
            <a:avLst/>
          </a:prstGeom>
        </p:spPr>
      </p:pic>
    </p:spTree>
    <p:extLst>
      <p:ext uri="{BB962C8B-B14F-4D97-AF65-F5344CB8AC3E}">
        <p14:creationId xmlns:p14="http://schemas.microsoft.com/office/powerpoint/2010/main" val="2018494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p>
        </p:txBody>
      </p:sp>
      <p:sp>
        <p:nvSpPr>
          <p:cNvPr id="9" name="Date Placeholder 1">
            <a:extLst>
              <a:ext uri="{FF2B5EF4-FFF2-40B4-BE49-F238E27FC236}">
                <a16:creationId xmlns:a16="http://schemas.microsoft.com/office/drawing/2014/main" id="{15DB041F-7F03-9A40-98F2-A5C8C75E84B4}"/>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09E6E77-265F-5D40-A142-388D6F4DD5D5}" type="datetime1">
              <a:rPr lang="sv-SE" smtClean="0"/>
              <a:t>2025-05-15</a:t>
            </a:fld>
            <a:endParaRPr lang="sv-SE"/>
          </a:p>
        </p:txBody>
      </p:sp>
      <p:sp>
        <p:nvSpPr>
          <p:cNvPr id="11" name="Platshållare för bildnummer 2">
            <a:extLst>
              <a:ext uri="{FF2B5EF4-FFF2-40B4-BE49-F238E27FC236}">
                <a16:creationId xmlns:a16="http://schemas.microsoft.com/office/drawing/2014/main" id="{EC24BD59-2874-0248-ABF7-EE085A73E0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51D27CD0-740D-364E-8235-BABBF7AEBDB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spcBef>
                <a:spcPts val="0"/>
              </a:spcBef>
              <a:buFont typeface="Arial" charset="0"/>
              <a:buNone/>
            </a:pPr>
            <a:r>
              <a:rPr lang="sv-SE"/>
              <a:t>|      NAMN PÅ VERKSAMHET – ÄNDRAS I SIDFOTSLÄGET</a:t>
            </a:r>
          </a:p>
        </p:txBody>
      </p:sp>
    </p:spTree>
    <p:extLst>
      <p:ext uri="{BB962C8B-B14F-4D97-AF65-F5344CB8AC3E}">
        <p14:creationId xmlns:p14="http://schemas.microsoft.com/office/powerpoint/2010/main" val="2903947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två innehållsdelar">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p:nvPr>
        </p:nvSpPr>
        <p:spPr>
          <a:xfrm>
            <a:off x="912000" y="672001"/>
            <a:ext cx="10441800" cy="759209"/>
          </a:xfrm>
        </p:spPr>
        <p:txBody>
          <a:bodyPr anchor="t" anchorCtr="0"/>
          <a:lstStyle/>
          <a:p>
            <a:r>
              <a:rPr lang="sv-SE" dirty="0"/>
              <a:t>Klicka här för att ändra mall för rubrikformat</a:t>
            </a:r>
          </a:p>
        </p:txBody>
      </p:sp>
      <p:sp>
        <p:nvSpPr>
          <p:cNvPr id="11" name="Date Placeholder 1">
            <a:extLst>
              <a:ext uri="{FF2B5EF4-FFF2-40B4-BE49-F238E27FC236}">
                <a16:creationId xmlns:a16="http://schemas.microsoft.com/office/drawing/2014/main" id="{F6B3AF8E-D2B5-A241-B11A-DCDDD1D886B9}"/>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D1FFB54-6F8B-F04A-B494-5732BFC5823D}" type="datetime1">
              <a:rPr lang="sv-SE" smtClean="0"/>
              <a:t>2025-05-15</a:t>
            </a:fld>
            <a:endParaRPr lang="sv-SE" dirty="0"/>
          </a:p>
        </p:txBody>
      </p:sp>
      <p:sp>
        <p:nvSpPr>
          <p:cNvPr id="12" name="Platshållare för bildnummer 2">
            <a:extLst>
              <a:ext uri="{FF2B5EF4-FFF2-40B4-BE49-F238E27FC236}">
                <a16:creationId xmlns:a16="http://schemas.microsoft.com/office/drawing/2014/main" id="{7D49230A-F99B-E045-82CC-AA2C2818BD4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3" name="Platshållare för sidfot 5">
            <a:extLst>
              <a:ext uri="{FF2B5EF4-FFF2-40B4-BE49-F238E27FC236}">
                <a16:creationId xmlns:a16="http://schemas.microsoft.com/office/drawing/2014/main" id="{912625BD-D8FC-2244-8248-31FA4E282C4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7334531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sida A Sv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latin typeface="Arial Narrow" panose="020B0606020202030204" pitchFamily="34" charset="0"/>
              </a:defRPr>
            </a:lvl1pPr>
          </a:lstStyle>
          <a:p>
            <a:r>
              <a:rPr lang="sv-SE" noProof="0" dirty="0"/>
              <a:t>Presentationens titel </a:t>
            </a:r>
            <a:br>
              <a:rPr lang="sv-SE" noProof="0" dirty="0"/>
            </a:br>
            <a:r>
              <a:rPr lang="sv-SE" noProof="0" dirty="0"/>
              <a:t>alternativ A (SVART)</a:t>
            </a:r>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sv-SE" dirty="0"/>
              <a:t>Klicka och Skriv in namn och titel</a:t>
            </a:r>
          </a:p>
        </p:txBody>
      </p:sp>
      <p:sp>
        <p:nvSpPr>
          <p:cNvPr id="9" name="Date Placeholder 1">
            <a:extLst>
              <a:ext uri="{FF2B5EF4-FFF2-40B4-BE49-F238E27FC236}">
                <a16:creationId xmlns:a16="http://schemas.microsoft.com/office/drawing/2014/main" id="{DFDECEAD-BE80-5946-9036-02561037A48A}"/>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6BBCB32-F4E2-0B4E-BF14-4BE8A564C351}" type="datetime1">
              <a:rPr lang="sv-SE" smtClean="0"/>
              <a:t>2025-05-15</a:t>
            </a:fld>
            <a:endParaRPr lang="sv-SE" dirty="0"/>
          </a:p>
        </p:txBody>
      </p:sp>
      <p:sp>
        <p:nvSpPr>
          <p:cNvPr id="11" name="Platshållare för bildnummer 2">
            <a:extLst>
              <a:ext uri="{FF2B5EF4-FFF2-40B4-BE49-F238E27FC236}">
                <a16:creationId xmlns:a16="http://schemas.microsoft.com/office/drawing/2014/main" id="{0A0A2A31-9F8F-3644-8C4B-2538F418EE4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CC72773A-62B9-3347-A8DB-3133F45420BB}"/>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pic>
        <p:nvPicPr>
          <p:cNvPr id="8" name="Bildobjekt 7">
            <a:extLst>
              <a:ext uri="{FF2B5EF4-FFF2-40B4-BE49-F238E27FC236}">
                <a16:creationId xmlns:a16="http://schemas.microsoft.com/office/drawing/2014/main" id="{1BA52390-E61E-6D44-A54D-E6C9D32F37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22706" y="0"/>
            <a:ext cx="1123637" cy="1156685"/>
          </a:xfrm>
          <a:prstGeom prst="rect">
            <a:avLst/>
          </a:prstGeom>
        </p:spPr>
      </p:pic>
    </p:spTree>
    <p:extLst>
      <p:ext uri="{BB962C8B-B14F-4D97-AF65-F5344CB8AC3E}">
        <p14:creationId xmlns:p14="http://schemas.microsoft.com/office/powerpoint/2010/main" val="2682327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tt avsnitt A Svart">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85"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85" rtl="0" eaLnBrk="0" fontAlgn="base" latinLnBrk="0" hangingPunct="0">
              <a:lnSpc>
                <a:spcPct val="130000"/>
              </a:lnSpc>
              <a:spcBef>
                <a:spcPts val="0"/>
              </a:spcBef>
              <a:spcAft>
                <a:spcPct val="0"/>
              </a:spcAft>
              <a:buClrTx/>
              <a:buSzTx/>
              <a:buFontTx/>
              <a:buNone/>
              <a:tabLst/>
              <a:defRPr/>
            </a:pPr>
            <a:r>
              <a:rPr lang="sv-SE" dirty="0"/>
              <a:t>Nytt avsnitt A (SVART)</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latin typeface="Arial Narrow" panose="020B0604020202020204" pitchFamily="34" charset="0"/>
                <a:cs typeface="Arial Narrow" panose="020B0604020202020204" pitchFamily="34" charset="0"/>
              </a:defRPr>
            </a:lvl1pPr>
          </a:lstStyle>
          <a:p>
            <a:r>
              <a:rPr lang="sv-SE" dirty="0"/>
              <a:t>Eventuell underrubrik</a:t>
            </a:r>
          </a:p>
        </p:txBody>
      </p:sp>
      <p:sp>
        <p:nvSpPr>
          <p:cNvPr id="8" name="Date Placeholder 1">
            <a:extLst>
              <a:ext uri="{FF2B5EF4-FFF2-40B4-BE49-F238E27FC236}">
                <a16:creationId xmlns:a16="http://schemas.microsoft.com/office/drawing/2014/main" id="{27AC9139-E49D-F445-8C40-CC0A09EDE77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0A353EE8-A03D-D544-B8F0-3C58A9F92FF2}" type="datetime1">
              <a:rPr lang="sv-SE" smtClean="0"/>
              <a:t>2025-05-15</a:t>
            </a:fld>
            <a:endParaRPr lang="sv-SE" dirty="0"/>
          </a:p>
        </p:txBody>
      </p:sp>
      <p:sp>
        <p:nvSpPr>
          <p:cNvPr id="9" name="Platshållare för bildnummer 2">
            <a:extLst>
              <a:ext uri="{FF2B5EF4-FFF2-40B4-BE49-F238E27FC236}">
                <a16:creationId xmlns:a16="http://schemas.microsoft.com/office/drawing/2014/main" id="{90D6EB2E-EF25-2843-B8D7-8303BE1BD4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0" name="Platshållare för sidfot 5">
            <a:extLst>
              <a:ext uri="{FF2B5EF4-FFF2-40B4-BE49-F238E27FC236}">
                <a16:creationId xmlns:a16="http://schemas.microsoft.com/office/drawing/2014/main" id="{6E29A0BC-CC1C-0A42-A7E8-C3A7D3F67AF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6902065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dirty="0"/>
              <a:t>Klicka här för att ändra mall för rubrikformat</a:t>
            </a:r>
          </a:p>
        </p:txBody>
      </p:sp>
      <p:sp>
        <p:nvSpPr>
          <p:cNvPr id="9" name="Date Placeholder 1">
            <a:extLst>
              <a:ext uri="{FF2B5EF4-FFF2-40B4-BE49-F238E27FC236}">
                <a16:creationId xmlns:a16="http://schemas.microsoft.com/office/drawing/2014/main" id="{F108AA0E-14C5-2842-9CCA-BFF431AC6BA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093AF71-7180-FA4B-ACEE-1A9FD4A8FCB5}" type="datetime1">
              <a:rPr lang="sv-SE" smtClean="0"/>
              <a:t>2025-05-15</a:t>
            </a:fld>
            <a:endParaRPr lang="sv-SE" dirty="0"/>
          </a:p>
        </p:txBody>
      </p:sp>
      <p:sp>
        <p:nvSpPr>
          <p:cNvPr id="11" name="Platshållare för bildnummer 2">
            <a:extLst>
              <a:ext uri="{FF2B5EF4-FFF2-40B4-BE49-F238E27FC236}">
                <a16:creationId xmlns:a16="http://schemas.microsoft.com/office/drawing/2014/main" id="{EE653A06-FE9B-D144-A2B3-5D0FC42441F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716B5C57-230F-CE46-95C8-7212DDFFF298}"/>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1911941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p:nvPr>
        </p:nvSpPr>
        <p:spPr>
          <a:xfrm>
            <a:off x="912000" y="672001"/>
            <a:ext cx="10441800" cy="759209"/>
          </a:xfrm>
        </p:spPr>
        <p:txBody>
          <a:bodyPr anchor="t" anchorCtr="0"/>
          <a:lstStyle/>
          <a:p>
            <a:r>
              <a:rPr lang="sv-SE" dirty="0"/>
              <a:t>Klicka här för att ändra mall för rubrikformat</a:t>
            </a:r>
          </a:p>
        </p:txBody>
      </p:sp>
      <p:sp>
        <p:nvSpPr>
          <p:cNvPr id="11" name="Date Placeholder 1">
            <a:extLst>
              <a:ext uri="{FF2B5EF4-FFF2-40B4-BE49-F238E27FC236}">
                <a16:creationId xmlns:a16="http://schemas.microsoft.com/office/drawing/2014/main" id="{F6B3AF8E-D2B5-A241-B11A-DCDDD1D886B9}"/>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D1FFB54-6F8B-F04A-B494-5732BFC5823D}" type="datetime1">
              <a:rPr lang="sv-SE" smtClean="0"/>
              <a:t>2025-05-15</a:t>
            </a:fld>
            <a:endParaRPr lang="sv-SE" dirty="0"/>
          </a:p>
        </p:txBody>
      </p:sp>
      <p:sp>
        <p:nvSpPr>
          <p:cNvPr id="12" name="Platshållare för bildnummer 2">
            <a:extLst>
              <a:ext uri="{FF2B5EF4-FFF2-40B4-BE49-F238E27FC236}">
                <a16:creationId xmlns:a16="http://schemas.microsoft.com/office/drawing/2014/main" id="{7D49230A-F99B-E045-82CC-AA2C2818BD4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3" name="Platshållare för sidfot 5">
            <a:extLst>
              <a:ext uri="{FF2B5EF4-FFF2-40B4-BE49-F238E27FC236}">
                <a16:creationId xmlns:a16="http://schemas.microsoft.com/office/drawing/2014/main" id="{912625BD-D8FC-2244-8248-31FA4E282C4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19250588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ch två bilder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511"/>
            <a:ext cx="3989441" cy="3260507"/>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7" name="Platshållare för innehåll 2"/>
          <p:cNvSpPr>
            <a:spLocks noGrp="1"/>
          </p:cNvSpPr>
          <p:nvPr>
            <p:ph sz="quarter" idx="12" hasCustomPrompt="1"/>
          </p:nvPr>
        </p:nvSpPr>
        <p:spPr>
          <a:xfrm>
            <a:off x="4746561" y="1920000"/>
            <a:ext cx="6912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1" y="3429000"/>
            <a:ext cx="4443399" cy="3072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9" name="Rubrik 5">
            <a:extLst>
              <a:ext uri="{FF2B5EF4-FFF2-40B4-BE49-F238E27FC236}">
                <a16:creationId xmlns:a16="http://schemas.microsoft.com/office/drawing/2014/main" id="{25204F60-9D72-B54D-8C7F-43065DDAB216}"/>
              </a:ext>
            </a:extLst>
          </p:cNvPr>
          <p:cNvSpPr>
            <a:spLocks noGrp="1"/>
          </p:cNvSpPr>
          <p:nvPr>
            <p:ph type="title"/>
          </p:nvPr>
        </p:nvSpPr>
        <p:spPr>
          <a:xfrm>
            <a:off x="4746561" y="672001"/>
            <a:ext cx="6607239" cy="759209"/>
          </a:xfrm>
        </p:spPr>
        <p:txBody>
          <a:bodyPr anchor="t" anchorCtr="0"/>
          <a:lstStyle/>
          <a:p>
            <a:r>
              <a:rPr lang="sv-SE" dirty="0"/>
              <a:t>Klicka här för att ändra mall för rubrikformat</a:t>
            </a:r>
          </a:p>
        </p:txBody>
      </p:sp>
      <p:sp>
        <p:nvSpPr>
          <p:cNvPr id="11" name="Date Placeholder 1">
            <a:extLst>
              <a:ext uri="{FF2B5EF4-FFF2-40B4-BE49-F238E27FC236}">
                <a16:creationId xmlns:a16="http://schemas.microsoft.com/office/drawing/2014/main" id="{49C77E02-AA91-4D47-BF2A-E9A908F2A873}"/>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FBD665D-4684-DD4C-A41B-2304756DC705}" type="datetime1">
              <a:rPr lang="sv-SE" smtClean="0"/>
              <a:t>2025-05-15</a:t>
            </a:fld>
            <a:endParaRPr lang="sv-SE" dirty="0"/>
          </a:p>
        </p:txBody>
      </p:sp>
      <p:sp>
        <p:nvSpPr>
          <p:cNvPr id="13" name="Platshållare för bildnummer 2">
            <a:extLst>
              <a:ext uri="{FF2B5EF4-FFF2-40B4-BE49-F238E27FC236}">
                <a16:creationId xmlns:a16="http://schemas.microsoft.com/office/drawing/2014/main" id="{6FBA017C-1594-7A4F-A530-2B54F23BE1F4}"/>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B635EB42-CBAB-C24B-83BE-42894CB6D97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4200902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0A9030-D879-2DAE-1099-2E84A65306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E92BB36-0735-9D04-46EC-992F2A21572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B8917E-E4CF-D555-5774-260163833A41}"/>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43947675-7E01-1FBB-B776-A025FAE1F6A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4AC390-AB17-6464-B7CB-10F904B67A8B}"/>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2095263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3988800"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7" name="Platshållare för innehåll 2"/>
          <p:cNvSpPr>
            <a:spLocks noGrp="1"/>
          </p:cNvSpPr>
          <p:nvPr>
            <p:ph sz="quarter" idx="12" hasCustomPrompt="1"/>
          </p:nvPr>
        </p:nvSpPr>
        <p:spPr>
          <a:xfrm>
            <a:off x="4463819" y="1920000"/>
            <a:ext cx="6912000" cy="392341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p:nvPr>
        </p:nvSpPr>
        <p:spPr>
          <a:xfrm>
            <a:off x="4441800" y="672001"/>
            <a:ext cx="6912000" cy="759209"/>
          </a:xfrm>
        </p:spPr>
        <p:txBody>
          <a:bodyPr anchor="t" anchorCtr="0"/>
          <a:lstStyle/>
          <a:p>
            <a:r>
              <a:rPr lang="sv-SE" dirty="0"/>
              <a:t>Klicka här för att ändra mall för rubrikformat</a:t>
            </a:r>
          </a:p>
        </p:txBody>
      </p:sp>
      <p:sp>
        <p:nvSpPr>
          <p:cNvPr id="10" name="Date Placeholder 1">
            <a:extLst>
              <a:ext uri="{FF2B5EF4-FFF2-40B4-BE49-F238E27FC236}">
                <a16:creationId xmlns:a16="http://schemas.microsoft.com/office/drawing/2014/main" id="{EBB0BAA9-EBA9-E540-B053-A835BD3752F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73264E4-0830-9B4D-8190-AEA9A7AF9CEB}" type="datetime1">
              <a:rPr lang="sv-SE" smtClean="0"/>
              <a:t>2025-05-15</a:t>
            </a:fld>
            <a:endParaRPr lang="sv-SE" dirty="0"/>
          </a:p>
        </p:txBody>
      </p:sp>
      <p:sp>
        <p:nvSpPr>
          <p:cNvPr id="11" name="Platshållare för bildnummer 2">
            <a:extLst>
              <a:ext uri="{FF2B5EF4-FFF2-40B4-BE49-F238E27FC236}">
                <a16:creationId xmlns:a16="http://schemas.microsoft.com/office/drawing/2014/main" id="{9D5672E7-96B0-2944-8386-4313182227B0}"/>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23727E8C-D30E-0C4F-BAC8-123FEF6AB592}"/>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929494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0"/>
            <a:ext cx="6096001" cy="6499200"/>
          </a:xfrm>
          <a:prstGeom prst="rect">
            <a:avLst/>
          </a:pr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7" name="Platshållare för innehåll 2"/>
          <p:cNvSpPr>
            <a:spLocks noGrp="1"/>
          </p:cNvSpPr>
          <p:nvPr>
            <p:ph sz="quarter" idx="12" hasCustomPrompt="1"/>
          </p:nvPr>
        </p:nvSpPr>
        <p:spPr>
          <a:xfrm>
            <a:off x="6576597" y="1920000"/>
            <a:ext cx="489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p:nvPr>
        </p:nvSpPr>
        <p:spPr>
          <a:xfrm>
            <a:off x="6576597" y="672001"/>
            <a:ext cx="4777203" cy="759209"/>
          </a:xfrm>
        </p:spPr>
        <p:txBody>
          <a:bodyPr anchor="t" anchorCtr="0"/>
          <a:lstStyle/>
          <a:p>
            <a:r>
              <a:rPr lang="sv-SE" dirty="0"/>
              <a:t>Klicka här för att ändra mall för rubrikformat</a:t>
            </a:r>
          </a:p>
        </p:txBody>
      </p:sp>
      <p:sp>
        <p:nvSpPr>
          <p:cNvPr id="10" name="Date Placeholder 1">
            <a:extLst>
              <a:ext uri="{FF2B5EF4-FFF2-40B4-BE49-F238E27FC236}">
                <a16:creationId xmlns:a16="http://schemas.microsoft.com/office/drawing/2014/main" id="{C0D453E1-E629-4141-909E-7B732D0371E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D97D037-5BF6-394A-BA59-4E1E5B6177B2}" type="datetime1">
              <a:rPr lang="sv-SE" smtClean="0"/>
              <a:t>2025-05-15</a:t>
            </a:fld>
            <a:endParaRPr lang="sv-SE" dirty="0"/>
          </a:p>
        </p:txBody>
      </p:sp>
      <p:sp>
        <p:nvSpPr>
          <p:cNvPr id="11" name="Platshållare för bildnummer 2">
            <a:extLst>
              <a:ext uri="{FF2B5EF4-FFF2-40B4-BE49-F238E27FC236}">
                <a16:creationId xmlns:a16="http://schemas.microsoft.com/office/drawing/2014/main" id="{42A596D9-421F-1F48-B47F-D71F4BB333C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891ACDCE-664E-FC4B-85C9-4954C74D6804}"/>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6657036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8416" y="1"/>
            <a:ext cx="5838464" cy="650159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122805" y="1920000"/>
            <a:ext cx="5184576"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p:nvPr>
        </p:nvSpPr>
        <p:spPr>
          <a:xfrm>
            <a:off x="6096000" y="672001"/>
            <a:ext cx="5257800" cy="759209"/>
          </a:xfrm>
        </p:spPr>
        <p:txBody>
          <a:bodyPr anchor="t" anchorCtr="0"/>
          <a:lstStyle/>
          <a:p>
            <a:r>
              <a:rPr lang="sv-SE" dirty="0"/>
              <a:t>Klicka här för att ändra mall för rubrikformat</a:t>
            </a:r>
          </a:p>
        </p:txBody>
      </p:sp>
      <p:sp>
        <p:nvSpPr>
          <p:cNvPr id="8" name="Date Placeholder 1">
            <a:extLst>
              <a:ext uri="{FF2B5EF4-FFF2-40B4-BE49-F238E27FC236}">
                <a16:creationId xmlns:a16="http://schemas.microsoft.com/office/drawing/2014/main" id="{3330C737-2AD8-D847-9994-6095B822D92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5AC3AD2-8A7D-2344-ACE1-D958CD9ADF16}" type="datetime1">
              <a:rPr lang="sv-SE" smtClean="0"/>
              <a:t>2025-05-15</a:t>
            </a:fld>
            <a:endParaRPr lang="sv-SE" dirty="0"/>
          </a:p>
        </p:txBody>
      </p:sp>
      <p:sp>
        <p:nvSpPr>
          <p:cNvPr id="13" name="Platshållare för bildnummer 2">
            <a:extLst>
              <a:ext uri="{FF2B5EF4-FFF2-40B4-BE49-F238E27FC236}">
                <a16:creationId xmlns:a16="http://schemas.microsoft.com/office/drawing/2014/main" id="{3BE6C32A-60F3-444F-88DD-33C694F9DE8C}"/>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9C2887F6-112D-864E-A9CC-C3BADE81D59D}"/>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38243833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ch tre bilder">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912000" y="1920000"/>
            <a:ext cx="6816000" cy="398594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7" hasCustomPrompt="1"/>
          </p:nvPr>
        </p:nvSpPr>
        <p:spPr>
          <a:xfrm>
            <a:off x="8202560" y="3884"/>
            <a:ext cx="3989441" cy="185965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7" name="Platshållare för bild 7"/>
          <p:cNvSpPr>
            <a:spLocks noGrp="1"/>
          </p:cNvSpPr>
          <p:nvPr>
            <p:ph type="pic" sz="quarter" idx="22" hasCustomPrompt="1"/>
          </p:nvPr>
        </p:nvSpPr>
        <p:spPr>
          <a:xfrm>
            <a:off x="7898315" y="1964005"/>
            <a:ext cx="4293688" cy="2208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7573737" y="4291201"/>
            <a:ext cx="4618896" cy="221337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12" name="Rubrik 5">
            <a:extLst>
              <a:ext uri="{FF2B5EF4-FFF2-40B4-BE49-F238E27FC236}">
                <a16:creationId xmlns:a16="http://schemas.microsoft.com/office/drawing/2014/main" id="{D98FC7C0-00F4-724B-B760-FC9D0474167B}"/>
              </a:ext>
            </a:extLst>
          </p:cNvPr>
          <p:cNvSpPr>
            <a:spLocks noGrp="1"/>
          </p:cNvSpPr>
          <p:nvPr>
            <p:ph type="title"/>
          </p:nvPr>
        </p:nvSpPr>
        <p:spPr>
          <a:xfrm>
            <a:off x="912000" y="672001"/>
            <a:ext cx="6816000" cy="759209"/>
          </a:xfrm>
        </p:spPr>
        <p:txBody>
          <a:bodyPr anchor="t" anchorCtr="0"/>
          <a:lstStyle/>
          <a:p>
            <a:r>
              <a:rPr lang="sv-SE" dirty="0"/>
              <a:t>Klicka här för att ändra mall för rubrikformat</a:t>
            </a:r>
          </a:p>
        </p:txBody>
      </p:sp>
      <p:sp>
        <p:nvSpPr>
          <p:cNvPr id="13" name="Date Placeholder 1">
            <a:extLst>
              <a:ext uri="{FF2B5EF4-FFF2-40B4-BE49-F238E27FC236}">
                <a16:creationId xmlns:a16="http://schemas.microsoft.com/office/drawing/2014/main" id="{A5197A7D-0B91-C945-B84D-CE797748D6A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39FF12A-6D61-E94D-9FF8-5D6D7D9ABAF1}" type="datetime1">
              <a:rPr lang="sv-SE" smtClean="0"/>
              <a:t>2025-05-15</a:t>
            </a:fld>
            <a:endParaRPr lang="sv-SE" dirty="0"/>
          </a:p>
        </p:txBody>
      </p:sp>
      <p:sp>
        <p:nvSpPr>
          <p:cNvPr id="14" name="Platshållare för bildnummer 2">
            <a:extLst>
              <a:ext uri="{FF2B5EF4-FFF2-40B4-BE49-F238E27FC236}">
                <a16:creationId xmlns:a16="http://schemas.microsoft.com/office/drawing/2014/main" id="{88A00D6A-0F0A-8C4D-BE9D-66286BF2FC2A}"/>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5" name="Platshållare för sidfot 5">
            <a:extLst>
              <a:ext uri="{FF2B5EF4-FFF2-40B4-BE49-F238E27FC236}">
                <a16:creationId xmlns:a16="http://schemas.microsoft.com/office/drawing/2014/main" id="{81096CEB-93E2-EB4C-AC03-51C52EFAD334}"/>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6875000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två bilder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912000" y="1920000"/>
            <a:ext cx="681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7"/>
          <p:cNvSpPr>
            <a:spLocks noGrp="1"/>
          </p:cNvSpPr>
          <p:nvPr>
            <p:ph type="pic" sz="quarter" idx="17" hasCustomPrompt="1"/>
          </p:nvPr>
        </p:nvSpPr>
        <p:spPr>
          <a:xfrm>
            <a:off x="7539693" y="-370959"/>
            <a:ext cx="4652308" cy="33696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8030355" y="3137298"/>
            <a:ext cx="4170989" cy="3366964"/>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0" name="Rubrik 5">
            <a:extLst>
              <a:ext uri="{FF2B5EF4-FFF2-40B4-BE49-F238E27FC236}">
                <a16:creationId xmlns:a16="http://schemas.microsoft.com/office/drawing/2014/main" id="{14C9355C-85B6-E949-9803-F69815A94C6D}"/>
              </a:ext>
            </a:extLst>
          </p:cNvPr>
          <p:cNvSpPr>
            <a:spLocks noGrp="1"/>
          </p:cNvSpPr>
          <p:nvPr>
            <p:ph type="title"/>
          </p:nvPr>
        </p:nvSpPr>
        <p:spPr>
          <a:xfrm>
            <a:off x="912001" y="672001"/>
            <a:ext cx="6627692" cy="759209"/>
          </a:xfrm>
        </p:spPr>
        <p:txBody>
          <a:bodyPr anchor="t" anchorCtr="0"/>
          <a:lstStyle/>
          <a:p>
            <a:r>
              <a:rPr lang="sv-SE" dirty="0"/>
              <a:t>Klicka här för att ändra mall för rubrikformat</a:t>
            </a:r>
          </a:p>
        </p:txBody>
      </p:sp>
      <p:sp>
        <p:nvSpPr>
          <p:cNvPr id="12" name="Date Placeholder 1">
            <a:extLst>
              <a:ext uri="{FF2B5EF4-FFF2-40B4-BE49-F238E27FC236}">
                <a16:creationId xmlns:a16="http://schemas.microsoft.com/office/drawing/2014/main" id="{F24D471C-B687-B042-8024-25EE166E47E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9BEF976-DD0A-0942-AFDF-4DD0C6729521}" type="datetime1">
              <a:rPr lang="sv-SE" smtClean="0"/>
              <a:t>2025-05-15</a:t>
            </a:fld>
            <a:endParaRPr lang="sv-SE" dirty="0"/>
          </a:p>
        </p:txBody>
      </p:sp>
      <p:sp>
        <p:nvSpPr>
          <p:cNvPr id="13" name="Platshållare för bildnummer 2">
            <a:extLst>
              <a:ext uri="{FF2B5EF4-FFF2-40B4-BE49-F238E27FC236}">
                <a16:creationId xmlns:a16="http://schemas.microsoft.com/office/drawing/2014/main" id="{16B1F460-7303-E74B-8D57-2E9D3B7C89AA}"/>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5" name="Platshållare för sidfot 5">
            <a:extLst>
              <a:ext uri="{FF2B5EF4-FFF2-40B4-BE49-F238E27FC236}">
                <a16:creationId xmlns:a16="http://schemas.microsoft.com/office/drawing/2014/main" id="{CB67AAF6-E63C-AC41-9A00-2A6A48CCF880}"/>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42568640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ch bild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8202560" y="0"/>
            <a:ext cx="3989441"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2" name="Rubrik 1"/>
          <p:cNvSpPr>
            <a:spLocks noGrp="1"/>
          </p:cNvSpPr>
          <p:nvPr>
            <p:ph type="title"/>
          </p:nvPr>
        </p:nvSpPr>
        <p:spPr>
          <a:xfrm>
            <a:off x="911424" y="672001"/>
            <a:ext cx="6613205" cy="759209"/>
          </a:xfrm>
        </p:spPr>
        <p:txBody>
          <a:bodyPr anchor="t" anchorCtr="0"/>
          <a:lstStyle/>
          <a:p>
            <a:r>
              <a:rPr lang="sv-SE" dirty="0"/>
              <a:t>Klicka här för att ändra mall för rubrikformat</a:t>
            </a:r>
          </a:p>
        </p:txBody>
      </p:sp>
      <p:sp>
        <p:nvSpPr>
          <p:cNvPr id="7" name="Platshållare för innehåll 2"/>
          <p:cNvSpPr>
            <a:spLocks noGrp="1"/>
          </p:cNvSpPr>
          <p:nvPr>
            <p:ph sz="quarter" idx="12" hasCustomPrompt="1"/>
          </p:nvPr>
        </p:nvSpPr>
        <p:spPr>
          <a:xfrm>
            <a:off x="911424" y="1920000"/>
            <a:ext cx="6613205"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Date Placeholder 1">
            <a:extLst>
              <a:ext uri="{FF2B5EF4-FFF2-40B4-BE49-F238E27FC236}">
                <a16:creationId xmlns:a16="http://schemas.microsoft.com/office/drawing/2014/main" id="{689B431A-0F54-C147-B47B-BCF81B3A04CD}"/>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BDBFB4B-8FC7-DB4E-9453-C5F19E6D4344}" type="datetime1">
              <a:rPr lang="sv-SE" smtClean="0"/>
              <a:t>2025-05-15</a:t>
            </a:fld>
            <a:endParaRPr lang="sv-SE" dirty="0"/>
          </a:p>
        </p:txBody>
      </p:sp>
      <p:sp>
        <p:nvSpPr>
          <p:cNvPr id="10" name="Platshållare för bildnummer 2">
            <a:extLst>
              <a:ext uri="{FF2B5EF4-FFF2-40B4-BE49-F238E27FC236}">
                <a16:creationId xmlns:a16="http://schemas.microsoft.com/office/drawing/2014/main" id="{026192F4-A181-5F4A-A135-CB1CFBD1B6D4}"/>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1" name="Platshållare för sidfot 5">
            <a:extLst>
              <a:ext uri="{FF2B5EF4-FFF2-40B4-BE49-F238E27FC236}">
                <a16:creationId xmlns:a16="http://schemas.microsoft.com/office/drawing/2014/main" id="{E171BD46-ECD5-2D48-A713-8C77D1BD2F4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14563082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ch bild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7578944" y="0"/>
            <a:ext cx="4613056" cy="6501341"/>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9" name="Platshållare för innehåll 2"/>
          <p:cNvSpPr>
            <a:spLocks noGrp="1"/>
          </p:cNvSpPr>
          <p:nvPr>
            <p:ph sz="quarter" idx="12" hasCustomPrompt="1"/>
          </p:nvPr>
        </p:nvSpPr>
        <p:spPr>
          <a:xfrm>
            <a:off x="912000" y="1920000"/>
            <a:ext cx="6816000" cy="3988091"/>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p:nvPr>
        </p:nvSpPr>
        <p:spPr>
          <a:xfrm>
            <a:off x="912000" y="672001"/>
            <a:ext cx="6816000" cy="759209"/>
          </a:xfrm>
        </p:spPr>
        <p:txBody>
          <a:bodyPr anchor="t" anchorCtr="0"/>
          <a:lstStyle/>
          <a:p>
            <a:r>
              <a:rPr lang="sv-SE" dirty="0"/>
              <a:t>Klicka här för att ändra mall för rubrikformat</a:t>
            </a:r>
          </a:p>
        </p:txBody>
      </p:sp>
      <p:sp>
        <p:nvSpPr>
          <p:cNvPr id="11" name="Date Placeholder 1">
            <a:extLst>
              <a:ext uri="{FF2B5EF4-FFF2-40B4-BE49-F238E27FC236}">
                <a16:creationId xmlns:a16="http://schemas.microsoft.com/office/drawing/2014/main" id="{1FC41B25-BD41-064C-812C-836F670D82CB}"/>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E9474AA-DB3C-344A-A6DA-95B7B827190D}" type="datetime1">
              <a:rPr lang="sv-SE" smtClean="0"/>
              <a:t>2025-05-15</a:t>
            </a:fld>
            <a:endParaRPr lang="sv-SE" dirty="0"/>
          </a:p>
        </p:txBody>
      </p:sp>
      <p:sp>
        <p:nvSpPr>
          <p:cNvPr id="12" name="Platshållare för bildnummer 2">
            <a:extLst>
              <a:ext uri="{FF2B5EF4-FFF2-40B4-BE49-F238E27FC236}">
                <a16:creationId xmlns:a16="http://schemas.microsoft.com/office/drawing/2014/main" id="{39E1B383-5A37-984B-AA2F-B7A17D38D22E}"/>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3" name="Platshållare för sidfot 5">
            <a:extLst>
              <a:ext uri="{FF2B5EF4-FFF2-40B4-BE49-F238E27FC236}">
                <a16:creationId xmlns:a16="http://schemas.microsoft.com/office/drawing/2014/main" id="{677CF0BE-B4BA-004D-AA64-8796D46ED1BB}"/>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18986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ch bild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5474810" y="0"/>
            <a:ext cx="6717191" cy="650134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912000" y="1920000"/>
            <a:ext cx="4799957"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p:nvPr>
        </p:nvSpPr>
        <p:spPr>
          <a:xfrm>
            <a:off x="912000" y="672001"/>
            <a:ext cx="4799957" cy="759209"/>
          </a:xfrm>
        </p:spPr>
        <p:txBody>
          <a:bodyPr anchor="t" anchorCtr="0"/>
          <a:lstStyle/>
          <a:p>
            <a:r>
              <a:rPr lang="sv-SE" dirty="0"/>
              <a:t>Klicka här för att ändra mall för rubrikformat</a:t>
            </a:r>
          </a:p>
        </p:txBody>
      </p:sp>
      <p:sp>
        <p:nvSpPr>
          <p:cNvPr id="8" name="Date Placeholder 1">
            <a:extLst>
              <a:ext uri="{FF2B5EF4-FFF2-40B4-BE49-F238E27FC236}">
                <a16:creationId xmlns:a16="http://schemas.microsoft.com/office/drawing/2014/main" id="{81997BD9-E45A-044A-807D-C3D5F3BEF34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3422CFA6-5AB0-8F41-B0F7-71BE97C8DDAC}" type="datetime1">
              <a:rPr lang="sv-SE" smtClean="0"/>
              <a:t>2025-05-15</a:t>
            </a:fld>
            <a:endParaRPr lang="sv-SE" dirty="0"/>
          </a:p>
        </p:txBody>
      </p:sp>
      <p:sp>
        <p:nvSpPr>
          <p:cNvPr id="13" name="Platshållare för bildnummer 2">
            <a:extLst>
              <a:ext uri="{FF2B5EF4-FFF2-40B4-BE49-F238E27FC236}">
                <a16:creationId xmlns:a16="http://schemas.microsoft.com/office/drawing/2014/main" id="{703F98D1-69AD-6349-80B4-22ED8025E9E1}"/>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85C32C0C-3A9D-C647-B636-E09235134FAE}"/>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5555615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5560497" y="3348098"/>
            <a:ext cx="6628800" cy="3153244"/>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2" y="-34035"/>
            <a:ext cx="6718956" cy="653537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8" name="Platshållare för bild 2"/>
          <p:cNvSpPr>
            <a:spLocks noGrp="1"/>
          </p:cNvSpPr>
          <p:nvPr>
            <p:ph type="pic" idx="13" hasCustomPrompt="1"/>
          </p:nvPr>
        </p:nvSpPr>
        <p:spPr>
          <a:xfrm>
            <a:off x="6222683" y="-52743"/>
            <a:ext cx="5980333" cy="3269769"/>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0" name="Date Placeholder 1">
            <a:extLst>
              <a:ext uri="{FF2B5EF4-FFF2-40B4-BE49-F238E27FC236}">
                <a16:creationId xmlns:a16="http://schemas.microsoft.com/office/drawing/2014/main" id="{5E42600C-FC01-9348-AA82-BA65B3784A2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29A5E29-30F3-524D-B44B-9727F12BC474}" type="datetime1">
              <a:rPr lang="sv-SE" smtClean="0"/>
              <a:t>2025-05-15</a:t>
            </a:fld>
            <a:endParaRPr lang="sv-SE" dirty="0"/>
          </a:p>
        </p:txBody>
      </p:sp>
      <p:sp>
        <p:nvSpPr>
          <p:cNvPr id="13" name="Platshållare för bildnummer 2">
            <a:extLst>
              <a:ext uri="{FF2B5EF4-FFF2-40B4-BE49-F238E27FC236}">
                <a16:creationId xmlns:a16="http://schemas.microsoft.com/office/drawing/2014/main" id="{A4CB9A46-2CAC-1846-A730-DE367C31E51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398EAF2B-0609-D640-950D-37571B394DE1}"/>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3506626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yra bilder ">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20" name="Platshållare för bild 2"/>
          <p:cNvSpPr>
            <a:spLocks noGrp="1"/>
          </p:cNvSpPr>
          <p:nvPr>
            <p:ph type="pic" idx="22" hasCustomPrompt="1"/>
          </p:nvPr>
        </p:nvSpPr>
        <p:spPr>
          <a:xfrm>
            <a:off x="824396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21" name="Platshållare för bild 2"/>
          <p:cNvSpPr>
            <a:spLocks noGrp="1"/>
          </p:cNvSpPr>
          <p:nvPr>
            <p:ph type="pic" idx="23" hasCustomPrompt="1"/>
          </p:nvPr>
        </p:nvSpPr>
        <p:spPr>
          <a:xfrm>
            <a:off x="4104000" y="3205994"/>
            <a:ext cx="3984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1" name="Platshållare för bild 2"/>
          <p:cNvSpPr>
            <a:spLocks noGrp="1"/>
          </p:cNvSpPr>
          <p:nvPr>
            <p:ph type="pic" idx="13" hasCustomPrompt="1"/>
          </p:nvPr>
        </p:nvSpPr>
        <p:spPr>
          <a:xfrm>
            <a:off x="0" y="-34035"/>
            <a:ext cx="12192000" cy="3098093"/>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0" name="Date Placeholder 1">
            <a:extLst>
              <a:ext uri="{FF2B5EF4-FFF2-40B4-BE49-F238E27FC236}">
                <a16:creationId xmlns:a16="http://schemas.microsoft.com/office/drawing/2014/main" id="{5BC60CE0-8086-2945-99A4-CEE1CF41D5D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C4F235-8129-5D4E-BD8A-CD9590445FF8}" type="datetime1">
              <a:rPr lang="sv-SE" smtClean="0"/>
              <a:t>2025-05-15</a:t>
            </a:fld>
            <a:endParaRPr lang="sv-SE" dirty="0"/>
          </a:p>
        </p:txBody>
      </p:sp>
      <p:sp>
        <p:nvSpPr>
          <p:cNvPr id="13" name="Platshållare för bildnummer 2">
            <a:extLst>
              <a:ext uri="{FF2B5EF4-FFF2-40B4-BE49-F238E27FC236}">
                <a16:creationId xmlns:a16="http://schemas.microsoft.com/office/drawing/2014/main" id="{A94D78A8-7403-944A-9E9F-0B037DB22D2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5E33751B-BF97-A849-AD2B-2E9B13B99278}"/>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37438953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ABA01D-5DB6-51F6-B7AE-1CC3F115D66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10923CB-A5BF-FD13-02C5-E3BA85ACD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5E339E-087F-4EF2-31D5-C0B7C835FD47}"/>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FE2B11EA-E4A7-42D5-4101-22E17D780E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85D69A-79F7-A245-B8B2-19F367A429F3}"/>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2378022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re bilder">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20" name="Platshållare för bild 2"/>
          <p:cNvSpPr>
            <a:spLocks noGrp="1"/>
          </p:cNvSpPr>
          <p:nvPr>
            <p:ph type="pic" idx="22" hasCustomPrompt="1"/>
          </p:nvPr>
        </p:nvSpPr>
        <p:spPr>
          <a:xfrm>
            <a:off x="8208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21" name="Platshållare för bild 2"/>
          <p:cNvSpPr>
            <a:spLocks noGrp="1"/>
          </p:cNvSpPr>
          <p:nvPr>
            <p:ph type="pic" idx="23" hasCustomPrompt="1"/>
          </p:nvPr>
        </p:nvSpPr>
        <p:spPr>
          <a:xfrm>
            <a:off x="4104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15" name="Rubrik 2">
            <a:extLst>
              <a:ext uri="{FF2B5EF4-FFF2-40B4-BE49-F238E27FC236}">
                <a16:creationId xmlns:a16="http://schemas.microsoft.com/office/drawing/2014/main" id="{C49C3724-8070-F842-B31B-36A4963D1590}"/>
              </a:ext>
            </a:extLst>
          </p:cNvPr>
          <p:cNvSpPr>
            <a:spLocks noGrp="1"/>
          </p:cNvSpPr>
          <p:nvPr>
            <p:ph type="title"/>
          </p:nvPr>
        </p:nvSpPr>
        <p:spPr>
          <a:xfrm>
            <a:off x="815414" y="748409"/>
            <a:ext cx="10561173" cy="816411"/>
          </a:xfrm>
        </p:spPr>
        <p:txBody>
          <a:bodyPr/>
          <a:lstStyle>
            <a:lvl1pPr algn="ctr">
              <a:defRPr/>
            </a:lvl1pPr>
          </a:lstStyle>
          <a:p>
            <a:r>
              <a:rPr lang="sv-SE"/>
              <a:t>Klicka här för att ändra mall för rubrikformat</a:t>
            </a:r>
            <a:endParaRPr lang="sv-SE" dirty="0"/>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815414" y="1737455"/>
            <a:ext cx="10561173" cy="1219200"/>
          </a:xfrm>
        </p:spPr>
        <p:txBody>
          <a:bodyPr>
            <a:noAutofit/>
          </a:bodyPr>
          <a:lstStyle>
            <a:lvl1pPr marL="0" indent="0" algn="ctr">
              <a:buNone/>
              <a:defRPr sz="2400" b="0" i="0">
                <a:latin typeface="Arial Narrow" panose="020B0604020202020204" pitchFamily="34" charset="0"/>
                <a:cs typeface="Arial Narrow" panose="020B0604020202020204" pitchFamily="34" charset="0"/>
              </a:defRPr>
            </a:lvl1pPr>
          </a:lstStyle>
          <a:p>
            <a:r>
              <a:rPr lang="sv-SE" dirty="0"/>
              <a:t>Eventuell underrubrik</a:t>
            </a:r>
          </a:p>
        </p:txBody>
      </p:sp>
      <p:sp>
        <p:nvSpPr>
          <p:cNvPr id="11" name="Date Placeholder 1">
            <a:extLst>
              <a:ext uri="{FF2B5EF4-FFF2-40B4-BE49-F238E27FC236}">
                <a16:creationId xmlns:a16="http://schemas.microsoft.com/office/drawing/2014/main" id="{F0963580-1E5B-AF4C-AEF4-972B2A5517C3}"/>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A9BFFA-7D21-E14F-912A-28C8711556DF}" type="datetime1">
              <a:rPr lang="sv-SE" smtClean="0"/>
              <a:t>2025-05-15</a:t>
            </a:fld>
            <a:endParaRPr lang="sv-SE" dirty="0"/>
          </a:p>
        </p:txBody>
      </p:sp>
      <p:sp>
        <p:nvSpPr>
          <p:cNvPr id="13" name="Platshållare för bildnummer 2">
            <a:extLst>
              <a:ext uri="{FF2B5EF4-FFF2-40B4-BE49-F238E27FC236}">
                <a16:creationId xmlns:a16="http://schemas.microsoft.com/office/drawing/2014/main" id="{B42843BF-7743-A745-9BFE-11B38AB514B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4" name="Platshållare för sidfot 5">
            <a:extLst>
              <a:ext uri="{FF2B5EF4-FFF2-40B4-BE49-F238E27FC236}">
                <a16:creationId xmlns:a16="http://schemas.microsoft.com/office/drawing/2014/main" id="{7BFFB61C-F124-EF40-9530-07A3D84442A0}"/>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1396110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9969094-8FEA-3142-BA59-F1DB303FF3C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868A324-85A6-9948-A31B-BDD0D110DAB8}" type="datetime1">
              <a:rPr lang="sv-SE" smtClean="0"/>
              <a:t>2025-05-15</a:t>
            </a:fld>
            <a:endParaRPr lang="sv-SE" dirty="0"/>
          </a:p>
        </p:txBody>
      </p:sp>
      <p:sp>
        <p:nvSpPr>
          <p:cNvPr id="8" name="Platshållare för bildnummer 2">
            <a:extLst>
              <a:ext uri="{FF2B5EF4-FFF2-40B4-BE49-F238E27FC236}">
                <a16:creationId xmlns:a16="http://schemas.microsoft.com/office/drawing/2014/main" id="{78BDF51B-8D60-9045-B974-7AD2E89DC92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9" name="Platshållare för sidfot 5">
            <a:extLst>
              <a:ext uri="{FF2B5EF4-FFF2-40B4-BE49-F238E27FC236}">
                <a16:creationId xmlns:a16="http://schemas.microsoft.com/office/drawing/2014/main" id="{60862C45-C6D3-924F-A68D-5C56ADA52A5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32467787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utbild Svensk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912000" y="4436792"/>
            <a:ext cx="10441800" cy="1200453"/>
          </a:xfrm>
        </p:spPr>
        <p:txBody>
          <a:bodyPr anchor="t" anchorCtr="0"/>
          <a:lstStyle>
            <a:lvl1pPr algn="ctr">
              <a:defRPr sz="2667" b="1"/>
            </a:lvl1pPr>
          </a:lstStyle>
          <a:p>
            <a:r>
              <a:rPr lang="sv-SE" dirty="0"/>
              <a:t>BESÖK OSS PÅ WEBBEN</a:t>
            </a:r>
            <a:br>
              <a:rPr lang="sv-SE" dirty="0"/>
            </a:br>
            <a:r>
              <a:rPr lang="sv-SE" dirty="0" err="1"/>
              <a:t>www.gu.se</a:t>
            </a:r>
            <a:endParaRPr lang="sv-SE" dirty="0"/>
          </a:p>
        </p:txBody>
      </p:sp>
      <p:sp>
        <p:nvSpPr>
          <p:cNvPr id="8" name="Date Placeholder 1">
            <a:extLst>
              <a:ext uri="{FF2B5EF4-FFF2-40B4-BE49-F238E27FC236}">
                <a16:creationId xmlns:a16="http://schemas.microsoft.com/office/drawing/2014/main" id="{81637B7D-CE77-0349-AF8E-36F18226C438}"/>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0AA0188-AC12-2549-97D7-CECCA75AA873}" type="datetime1">
              <a:rPr lang="sv-SE" smtClean="0"/>
              <a:t>2025-05-15</a:t>
            </a:fld>
            <a:endParaRPr lang="sv-SE" dirty="0"/>
          </a:p>
        </p:txBody>
      </p:sp>
      <p:sp>
        <p:nvSpPr>
          <p:cNvPr id="9" name="Platshållare för bildnummer 2">
            <a:extLst>
              <a:ext uri="{FF2B5EF4-FFF2-40B4-BE49-F238E27FC236}">
                <a16:creationId xmlns:a16="http://schemas.microsoft.com/office/drawing/2014/main" id="{7704AC18-0C75-E744-B9AD-3815642A9038}"/>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0" name="Platshållare för sidfot 5">
            <a:extLst>
              <a:ext uri="{FF2B5EF4-FFF2-40B4-BE49-F238E27FC236}">
                <a16:creationId xmlns:a16="http://schemas.microsoft.com/office/drawing/2014/main" id="{65EED546-D605-444A-A766-AD352D934C2E}"/>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pic>
        <p:nvPicPr>
          <p:cNvPr id="11" name="Bildobjekt 10">
            <a:extLst>
              <a:ext uri="{FF2B5EF4-FFF2-40B4-BE49-F238E27FC236}">
                <a16:creationId xmlns:a16="http://schemas.microsoft.com/office/drawing/2014/main" id="{742252C3-B4A2-834B-B628-A51E5B552B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39879" y="1255901"/>
            <a:ext cx="2512243" cy="2592289"/>
          </a:xfrm>
          <a:prstGeom prst="rect">
            <a:avLst/>
          </a:prstGeom>
        </p:spPr>
      </p:pic>
    </p:spTree>
    <p:extLst>
      <p:ext uri="{BB962C8B-B14F-4D97-AF65-F5344CB8AC3E}">
        <p14:creationId xmlns:p14="http://schemas.microsoft.com/office/powerpoint/2010/main" val="2499582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CEBDD9-A7C3-BEB3-F31B-991605A2FC6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22133CA-1E3F-B8AD-867D-0BFBD83BEDD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6B86479-3E8D-9FE5-185F-0DCAF101313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0AB71DC-8543-5A7E-3A2D-67026B729B26}"/>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6" name="Platshållare för sidfot 5">
            <a:extLst>
              <a:ext uri="{FF2B5EF4-FFF2-40B4-BE49-F238E27FC236}">
                <a16:creationId xmlns:a16="http://schemas.microsoft.com/office/drawing/2014/main" id="{69974DFB-5727-8E6B-B69C-DA8C9F0CBD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F5396E-9947-F982-A7EB-BDB1093B9C46}"/>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31260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60F48-E81B-96E0-968E-F058F721523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CD4CA0-CFB0-6D8C-978E-864692CCB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A49533-71A4-6927-4248-AAE9D03A63C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90127DA-8656-E7A0-8B07-CD0AD7593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57BE022-9FD6-B98A-EB2C-E16D7E2AC77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961D06C-83AA-990F-DDA7-45658D4709DD}"/>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8" name="Platshållare för sidfot 7">
            <a:extLst>
              <a:ext uri="{FF2B5EF4-FFF2-40B4-BE49-F238E27FC236}">
                <a16:creationId xmlns:a16="http://schemas.microsoft.com/office/drawing/2014/main" id="{95B37BCD-E853-AEED-689E-B1FDA6EE2AB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5E0C9AA-D08C-37B8-235C-08777DE2114C}"/>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19285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942B7A-9948-9AE4-D02D-B3F0C6DB0BA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8E4625-593D-1A1F-BE35-56157A006232}"/>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4" name="Platshållare för sidfot 3">
            <a:extLst>
              <a:ext uri="{FF2B5EF4-FFF2-40B4-BE49-F238E27FC236}">
                <a16:creationId xmlns:a16="http://schemas.microsoft.com/office/drawing/2014/main" id="{CAA210FE-6A50-CBA6-6225-D03FDB27B82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289BF52-461A-2E3B-E159-BE3A455A323A}"/>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148532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62D8C0A-FE46-1594-FF63-9CC4C94314D9}"/>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3" name="Platshållare för sidfot 2">
            <a:extLst>
              <a:ext uri="{FF2B5EF4-FFF2-40B4-BE49-F238E27FC236}">
                <a16:creationId xmlns:a16="http://schemas.microsoft.com/office/drawing/2014/main" id="{586A408B-7589-77BA-EFBF-40BC7659BF3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18ADB59-BD07-5AE2-B270-4711A02137F2}"/>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375958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547CE-B9D4-4608-B9CB-AEDA5A1CA8B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FE5C8A-0689-F846-3BFF-C31F9E044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19CF8F9-D268-9FFA-20F3-309230116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A738D9E-378F-1ABE-4F96-53D9AFA5EC1B}"/>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6" name="Platshållare för sidfot 5">
            <a:extLst>
              <a:ext uri="{FF2B5EF4-FFF2-40B4-BE49-F238E27FC236}">
                <a16:creationId xmlns:a16="http://schemas.microsoft.com/office/drawing/2014/main" id="{F95EEFC4-963F-112F-FD55-0CFC094E32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CCF431-6DBA-212C-06AA-AF193460AA31}"/>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26147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A11282-03BD-354B-C243-0141732D379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5FD87AE-16C7-054B-D3B2-1FA18A23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BB80D3-D8F6-0E6B-297C-3800D5DE2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99269F-313D-D73A-9B6C-3A123BE76340}"/>
              </a:ext>
            </a:extLst>
          </p:cNvPr>
          <p:cNvSpPr>
            <a:spLocks noGrp="1"/>
          </p:cNvSpPr>
          <p:nvPr>
            <p:ph type="dt" sz="half" idx="10"/>
          </p:nvPr>
        </p:nvSpPr>
        <p:spPr/>
        <p:txBody>
          <a:bodyPr/>
          <a:lstStyle/>
          <a:p>
            <a:fld id="{DC016F51-0168-4C8C-A610-57E993B0EA77}" type="datetimeFigureOut">
              <a:rPr lang="sv-SE" smtClean="0"/>
              <a:t>2025-05-15</a:t>
            </a:fld>
            <a:endParaRPr lang="sv-SE"/>
          </a:p>
        </p:txBody>
      </p:sp>
      <p:sp>
        <p:nvSpPr>
          <p:cNvPr id="6" name="Platshållare för sidfot 5">
            <a:extLst>
              <a:ext uri="{FF2B5EF4-FFF2-40B4-BE49-F238E27FC236}">
                <a16:creationId xmlns:a16="http://schemas.microsoft.com/office/drawing/2014/main" id="{98B9C06C-361E-36F8-BBD6-AFD725AFAD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3FF6EE-00C8-90CA-F504-804DAFD630BB}"/>
              </a:ext>
            </a:extLst>
          </p:cNvPr>
          <p:cNvSpPr>
            <a:spLocks noGrp="1"/>
          </p:cNvSpPr>
          <p:nvPr>
            <p:ph type="sldNum" sz="quarter" idx="12"/>
          </p:nvPr>
        </p:nvSpPr>
        <p:spPr/>
        <p:txBody>
          <a:bodyPr/>
          <a:lstStyle/>
          <a:p>
            <a:fld id="{C7E07E3E-5CCC-4D25-957C-6ABC1D3F3CD3}" type="slidenum">
              <a:rPr lang="sv-SE" smtClean="0"/>
              <a:t>‹#›</a:t>
            </a:fld>
            <a:endParaRPr lang="sv-SE"/>
          </a:p>
        </p:txBody>
      </p:sp>
    </p:spTree>
    <p:extLst>
      <p:ext uri="{BB962C8B-B14F-4D97-AF65-F5344CB8AC3E}">
        <p14:creationId xmlns:p14="http://schemas.microsoft.com/office/powerpoint/2010/main" val="76211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B4BC34A-5BC0-FADC-4296-091E17BFB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1B2C05-D394-4965-F665-4C89AA53E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6D8759-11ED-D418-1082-162731062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16F51-0168-4C8C-A610-57E993B0EA77}" type="datetimeFigureOut">
              <a:rPr lang="sv-SE" smtClean="0"/>
              <a:t>2025-05-15</a:t>
            </a:fld>
            <a:endParaRPr lang="sv-SE"/>
          </a:p>
        </p:txBody>
      </p:sp>
      <p:sp>
        <p:nvSpPr>
          <p:cNvPr id="5" name="Platshållare för sidfot 4">
            <a:extLst>
              <a:ext uri="{FF2B5EF4-FFF2-40B4-BE49-F238E27FC236}">
                <a16:creationId xmlns:a16="http://schemas.microsoft.com/office/drawing/2014/main" id="{16165676-B3C3-4521-5B59-5971D8769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00D19B-51DF-EB6D-5B19-9C2C9E19A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07E3E-5CCC-4D25-957C-6ABC1D3F3CD3}" type="slidenum">
              <a:rPr lang="sv-SE" smtClean="0"/>
              <a:t>‹#›</a:t>
            </a:fld>
            <a:endParaRPr lang="sv-SE"/>
          </a:p>
        </p:txBody>
      </p:sp>
    </p:spTree>
    <p:extLst>
      <p:ext uri="{BB962C8B-B14F-4D97-AF65-F5344CB8AC3E}">
        <p14:creationId xmlns:p14="http://schemas.microsoft.com/office/powerpoint/2010/main" val="27773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p:nvSpPr>
        <p:spPr>
          <a:xfrm>
            <a:off x="0" y="6501340"/>
            <a:ext cx="12192000" cy="38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p:nvSpPr>
        <p:spPr>
          <a:xfrm>
            <a:off x="897038" y="6607009"/>
            <a:ext cx="2414653" cy="232696"/>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933" b="1" spc="67" baseline="0" dirty="0">
                <a:solidFill>
                  <a:schemeClr val="bg1">
                    <a:lumMod val="75000"/>
                  </a:schemeClr>
                </a:solidFill>
              </a:rPr>
              <a:t>GÖTEBORGS UNIVERSITET</a:t>
            </a:r>
          </a:p>
        </p:txBody>
      </p:sp>
      <p:sp>
        <p:nvSpPr>
          <p:cNvPr id="1027" name="Platshållare för rubrik 1"/>
          <p:cNvSpPr>
            <a:spLocks noGrp="1"/>
          </p:cNvSpPr>
          <p:nvPr>
            <p:ph type="title"/>
          </p:nvPr>
        </p:nvSpPr>
        <p:spPr bwMode="auto">
          <a:xfrm>
            <a:off x="912000" y="672001"/>
            <a:ext cx="10441800" cy="75920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sv-SE" noProof="0" dirty="0"/>
          </a:p>
        </p:txBody>
      </p:sp>
      <p:sp>
        <p:nvSpPr>
          <p:cNvPr id="4" name="Platshållare för text 3"/>
          <p:cNvSpPr>
            <a:spLocks noGrp="1"/>
          </p:cNvSpPr>
          <p:nvPr>
            <p:ph type="body" idx="1"/>
          </p:nvPr>
        </p:nvSpPr>
        <p:spPr>
          <a:xfrm>
            <a:off x="912000" y="1920000"/>
            <a:ext cx="9216448" cy="3923419"/>
          </a:xfrm>
          <a:prstGeom prst="rect">
            <a:avLst/>
          </a:prstGeom>
        </p:spPr>
        <p:txBody>
          <a:bodyPr vert="horz" lIns="0" tIns="0" rIns="0" bIns="0" rtlCol="0">
            <a:normAutofit/>
          </a:bodyPr>
          <a:lstStyle/>
          <a:p>
            <a:pPr marL="287993" lvl="0" indent="-287993"/>
            <a:r>
              <a:rPr lang="sv-SE" dirty="0"/>
              <a:t>Klicka här för att ändra format på bakgrundstexten</a:t>
            </a:r>
          </a:p>
          <a:p>
            <a:pPr marL="575986" lvl="1" indent="-287993">
              <a:buFont typeface="Arial" panose="020B0604020202020204" pitchFamily="34" charset="0"/>
            </a:pPr>
            <a:r>
              <a:rPr lang="sv-SE" dirty="0"/>
              <a:t>Nivå två</a:t>
            </a:r>
          </a:p>
          <a:p>
            <a:pPr marL="863978" lvl="2" indent="-287993"/>
            <a:r>
              <a:rPr lang="sv-SE" dirty="0"/>
              <a:t>Nivå tre</a:t>
            </a:r>
          </a:p>
          <a:p>
            <a:pPr marL="1151971" lvl="3" indent="-287993"/>
            <a:r>
              <a:rPr lang="sv-SE" dirty="0"/>
              <a:t>Nivå fyra</a:t>
            </a:r>
          </a:p>
          <a:p>
            <a:pPr marL="1439964" lvl="4" indent="-287993"/>
            <a:r>
              <a:rPr lang="sv-SE" dirty="0"/>
              <a:t>Nivå fem</a:t>
            </a:r>
          </a:p>
        </p:txBody>
      </p:sp>
      <p:sp>
        <p:nvSpPr>
          <p:cNvPr id="11" name="Date Placeholder 1">
            <a:extLst>
              <a:ext uri="{FF2B5EF4-FFF2-40B4-BE49-F238E27FC236}">
                <a16:creationId xmlns:a16="http://schemas.microsoft.com/office/drawing/2014/main" id="{359489DE-820D-EA4B-B29F-5CF912AF8DB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1FEEB1DE-F818-474A-8EC8-5D42B51242F6}" type="datetime1">
              <a:rPr lang="sv-SE" smtClean="0"/>
              <a:t>2025-05-15</a:t>
            </a:fld>
            <a:endParaRPr lang="sv-SE" dirty="0"/>
          </a:p>
        </p:txBody>
      </p:sp>
      <p:sp>
        <p:nvSpPr>
          <p:cNvPr id="12" name="Platshållare för bildnummer 2">
            <a:extLst>
              <a:ext uri="{FF2B5EF4-FFF2-40B4-BE49-F238E27FC236}">
                <a16:creationId xmlns:a16="http://schemas.microsoft.com/office/drawing/2014/main" id="{CD35B63B-12FC-0941-9D3A-E226320AA666}"/>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3" name="Platshållare för sidfot 5">
            <a:extLst>
              <a:ext uri="{FF2B5EF4-FFF2-40B4-BE49-F238E27FC236}">
                <a16:creationId xmlns:a16="http://schemas.microsoft.com/office/drawing/2014/main" id="{350875ED-3D80-FD49-8869-973B8BA18B2F}"/>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25584567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609585" rtl="0" eaLnBrk="1" fontAlgn="base" hangingPunct="1">
        <a:lnSpc>
          <a:spcPct val="90000"/>
        </a:lnSpc>
        <a:spcBef>
          <a:spcPct val="0"/>
        </a:spcBef>
        <a:spcAft>
          <a:spcPct val="0"/>
        </a:spcAft>
        <a:defRPr sz="3733" b="1" i="0" kern="1200">
          <a:solidFill>
            <a:schemeClr val="bg1">
              <a:lumMod val="95000"/>
            </a:schemeClr>
          </a:solidFill>
          <a:latin typeface="Arial Narrow"/>
          <a:ea typeface="ＭＳ Ｐゴシック" pitchFamily="-65" charset="-128"/>
          <a:cs typeface="ＭＳ Ｐゴシック" charset="0"/>
        </a:defRPr>
      </a:lvl1pPr>
      <a:lvl2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2pPr>
      <a:lvl3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3pPr>
      <a:lvl4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4pPr>
      <a:lvl5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5pPr>
      <a:lvl6pPr marL="609585"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6pPr>
      <a:lvl7pPr marL="1219170"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7pPr>
      <a:lvl8pPr marL="1828754"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8pPr>
      <a:lvl9pPr marL="2438339"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9pPr>
    </p:titleStyle>
    <p:bodyStyle>
      <a:lvl1pPr marL="239994" indent="-239994" algn="l" defTabSz="609585"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83" indent="-380990"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76" indent="-380990" algn="l" defTabSz="609585"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69" indent="-380990" algn="l" defTabSz="609585"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62" indent="-380990" algn="l" defTabSz="609585"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652B1C9-183B-48CE-A5AE-93EC6FD9D06D}"/>
              </a:ext>
            </a:extLst>
          </p:cNvPr>
          <p:cNvSpPr>
            <a:spLocks noGrp="1"/>
          </p:cNvSpPr>
          <p:nvPr>
            <p:ph type="body" sz="quarter" idx="14"/>
          </p:nvPr>
        </p:nvSpPr>
        <p:spPr/>
        <p:txBody>
          <a:bodyPr>
            <a:normAutofit fontScale="92500" lnSpcReduction="10000"/>
          </a:bodyPr>
          <a:lstStyle/>
          <a:p>
            <a:r>
              <a:rPr lang="sv-SE" dirty="0"/>
              <a:t>Daniela Deldén OCH Jenny Johansson</a:t>
            </a:r>
          </a:p>
        </p:txBody>
      </p:sp>
      <p:pic>
        <p:nvPicPr>
          <p:cNvPr id="5" name="Bildobjekt 4">
            <a:extLst>
              <a:ext uri="{FF2B5EF4-FFF2-40B4-BE49-F238E27FC236}">
                <a16:creationId xmlns:a16="http://schemas.microsoft.com/office/drawing/2014/main" id="{2F6DA644-9982-6641-9FB4-663954FBB739}"/>
              </a:ext>
            </a:extLst>
          </p:cNvPr>
          <p:cNvPicPr>
            <a:picLocks noChangeAspect="1"/>
          </p:cNvPicPr>
          <p:nvPr/>
        </p:nvPicPr>
        <p:blipFill>
          <a:blip r:embed="rId3"/>
          <a:srcRect t="2340" b="1"/>
          <a:stretch/>
        </p:blipFill>
        <p:spPr>
          <a:xfrm>
            <a:off x="1351052" y="3102158"/>
            <a:ext cx="3474566" cy="2642816"/>
          </a:xfrm>
          <a:prstGeom prst="rect">
            <a:avLst/>
          </a:prstGeom>
          <a:ln w="3175">
            <a:solidFill>
              <a:schemeClr val="tx1"/>
            </a:solidFill>
          </a:ln>
        </p:spPr>
      </p:pic>
      <p:pic>
        <p:nvPicPr>
          <p:cNvPr id="7" name="Bildobjekt 6">
            <a:extLst>
              <a:ext uri="{FF2B5EF4-FFF2-40B4-BE49-F238E27FC236}">
                <a16:creationId xmlns:a16="http://schemas.microsoft.com/office/drawing/2014/main" id="{80103AFC-D281-5D7C-9C1D-CC5896836392}"/>
              </a:ext>
            </a:extLst>
          </p:cNvPr>
          <p:cNvPicPr>
            <a:picLocks noChangeAspect="1"/>
          </p:cNvPicPr>
          <p:nvPr/>
        </p:nvPicPr>
        <p:blipFill>
          <a:blip r:embed="rId4"/>
          <a:stretch>
            <a:fillRect/>
          </a:stretch>
        </p:blipFill>
        <p:spPr>
          <a:xfrm>
            <a:off x="2238567" y="3414647"/>
            <a:ext cx="2304501" cy="1851832"/>
          </a:xfrm>
          <a:prstGeom prst="rect">
            <a:avLst/>
          </a:prstGeom>
        </p:spPr>
      </p:pic>
      <p:pic>
        <p:nvPicPr>
          <p:cNvPr id="9" name="Bildobjekt 8">
            <a:extLst>
              <a:ext uri="{FF2B5EF4-FFF2-40B4-BE49-F238E27FC236}">
                <a16:creationId xmlns:a16="http://schemas.microsoft.com/office/drawing/2014/main" id="{AE8EA1AC-B296-7791-510F-46874756856E}"/>
              </a:ext>
            </a:extLst>
          </p:cNvPr>
          <p:cNvPicPr>
            <a:picLocks noChangeAspect="1"/>
          </p:cNvPicPr>
          <p:nvPr/>
        </p:nvPicPr>
        <p:blipFill>
          <a:blip r:embed="rId5"/>
          <a:srcRect r="12247"/>
          <a:stretch/>
        </p:blipFill>
        <p:spPr>
          <a:xfrm>
            <a:off x="6604774" y="3102157"/>
            <a:ext cx="3763283" cy="2642817"/>
          </a:xfrm>
          <a:prstGeom prst="rect">
            <a:avLst/>
          </a:prstGeom>
          <a:ln w="3175">
            <a:solidFill>
              <a:schemeClr val="tx1"/>
            </a:solidFill>
          </a:ln>
        </p:spPr>
      </p:pic>
      <p:sp>
        <p:nvSpPr>
          <p:cNvPr id="2" name="Rubrik 2">
            <a:extLst>
              <a:ext uri="{FF2B5EF4-FFF2-40B4-BE49-F238E27FC236}">
                <a16:creationId xmlns:a16="http://schemas.microsoft.com/office/drawing/2014/main" id="{120FC388-9C19-A85B-8E1A-DBE284745ED7}"/>
              </a:ext>
            </a:extLst>
          </p:cNvPr>
          <p:cNvSpPr>
            <a:spLocks noGrp="1"/>
          </p:cNvSpPr>
          <p:nvPr>
            <p:ph type="ctrTitle"/>
          </p:nvPr>
        </p:nvSpPr>
        <p:spPr>
          <a:xfrm>
            <a:off x="2164330" y="433907"/>
            <a:ext cx="10464587" cy="1143000"/>
          </a:xfrm>
        </p:spPr>
        <p:txBody>
          <a:bodyPr>
            <a:normAutofit fontScale="90000"/>
          </a:bodyPr>
          <a:lstStyle/>
          <a:p>
            <a:r>
              <a:rPr lang="sv-SE" dirty="0">
                <a:latin typeface="Arial Narrow"/>
              </a:rPr>
              <a:t>Förvärvsstatistik/Samlingsanalys</a:t>
            </a:r>
            <a:endParaRPr lang="sv-SE" dirty="0"/>
          </a:p>
        </p:txBody>
      </p:sp>
      <p:sp>
        <p:nvSpPr>
          <p:cNvPr id="4" name="textruta 3">
            <a:extLst>
              <a:ext uri="{FF2B5EF4-FFF2-40B4-BE49-F238E27FC236}">
                <a16:creationId xmlns:a16="http://schemas.microsoft.com/office/drawing/2014/main" id="{DC3B6788-1729-EB4E-7FCA-2A9B4E7B2068}"/>
              </a:ext>
            </a:extLst>
          </p:cNvPr>
          <p:cNvSpPr txBox="1"/>
          <p:nvPr/>
        </p:nvSpPr>
        <p:spPr>
          <a:xfrm>
            <a:off x="912000" y="1631646"/>
            <a:ext cx="9911713" cy="1661993"/>
          </a:xfrm>
          <a:prstGeom prst="rect">
            <a:avLst/>
          </a:prstGeom>
          <a:noFill/>
        </p:spPr>
        <p:txBody>
          <a:bodyPr wrap="square" rtlCol="0">
            <a:spAutoFit/>
          </a:bodyPr>
          <a:lstStyle/>
          <a:p>
            <a:pPr marL="228594" indent="-228594">
              <a:buFont typeface="Arial" panose="020B0604020202020204" pitchFamily="34" charset="0"/>
              <a:buChar char="•"/>
            </a:pPr>
            <a:r>
              <a:rPr lang="sv-SE" sz="1800" cap="none" dirty="0">
                <a:latin typeface="Arial" panose="020B0604020202020204" pitchFamily="34" charset="0"/>
                <a:cs typeface="Arial" panose="020B0604020202020204" pitchFamily="34" charset="0"/>
              </a:rPr>
              <a:t>2018: Byte från </a:t>
            </a:r>
            <a:r>
              <a:rPr lang="sv-SE" sz="1800" cap="none" dirty="0" err="1">
                <a:latin typeface="Arial" panose="020B0604020202020204" pitchFamily="34" charset="0"/>
                <a:cs typeface="Arial" panose="020B0604020202020204" pitchFamily="34" charset="0"/>
              </a:rPr>
              <a:t>Virtua</a:t>
            </a:r>
            <a:r>
              <a:rPr lang="sv-SE" sz="1800" cap="none" dirty="0">
                <a:latin typeface="Arial" panose="020B0604020202020204" pitchFamily="34" charset="0"/>
                <a:cs typeface="Arial" panose="020B0604020202020204" pitchFamily="34" charset="0"/>
              </a:rPr>
              <a:t> till </a:t>
            </a:r>
            <a:r>
              <a:rPr lang="sv-SE" sz="1800" cap="none" dirty="0" err="1">
                <a:latin typeface="Arial" panose="020B0604020202020204" pitchFamily="34" charset="0"/>
                <a:cs typeface="Arial" panose="020B0604020202020204" pitchFamily="34" charset="0"/>
              </a:rPr>
              <a:t>Koha</a:t>
            </a:r>
            <a:r>
              <a:rPr lang="sv-SE" sz="1800" cap="none" dirty="0">
                <a:latin typeface="Arial" panose="020B0604020202020204" pitchFamily="34" charset="0"/>
                <a:cs typeface="Arial" panose="020B0604020202020204" pitchFamily="34" charset="0"/>
              </a:rPr>
              <a:t>, uttag 2013-2017</a:t>
            </a:r>
          </a:p>
          <a:p>
            <a:pPr marL="228594" indent="-228594">
              <a:buFont typeface="Arial" panose="020B0604020202020204" pitchFamily="34" charset="0"/>
              <a:buChar char="•"/>
            </a:pPr>
            <a:r>
              <a:rPr lang="sv-SE" sz="1800" cap="none" dirty="0">
                <a:latin typeface="Arial" panose="020B0604020202020204" pitchFamily="34" charset="0"/>
                <a:cs typeface="Arial" panose="020B0604020202020204" pitchFamily="34" charset="0"/>
              </a:rPr>
              <a:t>2023: Nytt uttag 201</a:t>
            </a:r>
            <a:r>
              <a:rPr lang="sv-SE" dirty="0">
                <a:latin typeface="Arial" panose="020B0604020202020204" pitchFamily="34" charset="0"/>
                <a:cs typeface="Arial" panose="020B0604020202020204" pitchFamily="34" charset="0"/>
              </a:rPr>
              <a:t>9</a:t>
            </a:r>
            <a:r>
              <a:rPr lang="sv-SE" sz="1800" cap="none" dirty="0">
                <a:latin typeface="Arial" panose="020B0604020202020204" pitchFamily="34" charset="0"/>
                <a:cs typeface="Arial" panose="020B0604020202020204" pitchFamily="34" charset="0"/>
              </a:rPr>
              <a:t>-2022</a:t>
            </a:r>
          </a:p>
          <a:p>
            <a:endParaRPr lang="sv-SE" sz="1600" cap="none" dirty="0">
              <a:latin typeface="Arial" panose="020B0604020202020204" pitchFamily="34" charset="0"/>
              <a:cs typeface="Arial" panose="020B0604020202020204" pitchFamily="34" charset="0"/>
            </a:endParaRPr>
          </a:p>
          <a:p>
            <a:r>
              <a:rPr lang="sv-SE" sz="1600" cap="none" dirty="0">
                <a:latin typeface="Arial" panose="020B0604020202020204" pitchFamily="34" charset="0"/>
                <a:cs typeface="Arial" panose="020B0604020202020204" pitchFamily="34" charset="0"/>
              </a:rPr>
              <a:t>Undersökta parametrar: antal titlar plikt/köpt, ämnesfördelning, </a:t>
            </a:r>
            <a:r>
              <a:rPr lang="sv-SE" sz="1600" cap="none" dirty="0" err="1">
                <a:latin typeface="Arial" panose="020B0604020202020204" pitchFamily="34" charset="0"/>
                <a:cs typeface="Arial" panose="020B0604020202020204" pitchFamily="34" charset="0"/>
              </a:rPr>
              <a:t>lånestatistik</a:t>
            </a:r>
            <a:r>
              <a:rPr lang="sv-SE" sz="1600" dirty="0">
                <a:latin typeface="Arial" panose="020B0604020202020204" pitchFamily="34" charset="0"/>
                <a:cs typeface="Arial" panose="020B0604020202020204" pitchFamily="34" charset="0"/>
              </a:rPr>
              <a:t>, </a:t>
            </a:r>
            <a:r>
              <a:rPr lang="sv-SE" sz="1600" cap="none" dirty="0">
                <a:latin typeface="Arial" panose="020B0604020202020204" pitchFamily="34" charset="0"/>
                <a:cs typeface="Arial" panose="020B0604020202020204" pitchFamily="34" charset="0"/>
              </a:rPr>
              <a:t>förlag, inköpsförslag vs urvalsförvärv m.m.</a:t>
            </a:r>
          </a:p>
          <a:p>
            <a:r>
              <a:rPr lang="sv-SE" sz="1800"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735215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3">
            <a:extLst>
              <a:ext uri="{FF2B5EF4-FFF2-40B4-BE49-F238E27FC236}">
                <a16:creationId xmlns:a16="http://schemas.microsoft.com/office/drawing/2014/main" id="{CEC126AA-5082-D198-89A9-BA4483FA1DCB}"/>
              </a:ext>
            </a:extLst>
          </p:cNvPr>
          <p:cNvGraphicFramePr>
            <a:graphicFrameLocks/>
          </p:cNvGraphicFramePr>
          <p:nvPr>
            <p:extLst>
              <p:ext uri="{D42A27DB-BD31-4B8C-83A1-F6EECF244321}">
                <p14:modId xmlns:p14="http://schemas.microsoft.com/office/powerpoint/2010/main" val="2325544735"/>
              </p:ext>
            </p:extLst>
          </p:nvPr>
        </p:nvGraphicFramePr>
        <p:xfrm>
          <a:off x="1191127" y="517358"/>
          <a:ext cx="9974178" cy="5763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89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A3D8DC02-BADE-0383-C226-79D72DAC2B37}"/>
              </a:ext>
            </a:extLst>
          </p:cNvPr>
          <p:cNvSpPr txBox="1"/>
          <p:nvPr/>
        </p:nvSpPr>
        <p:spPr>
          <a:xfrm>
            <a:off x="1099931" y="437322"/>
            <a:ext cx="8892210" cy="523220"/>
          </a:xfrm>
          <a:prstGeom prst="rect">
            <a:avLst/>
          </a:prstGeom>
          <a:noFill/>
        </p:spPr>
        <p:txBody>
          <a:bodyPr wrap="square" rtlCol="0">
            <a:spAutoFit/>
          </a:bodyPr>
          <a:lstStyle/>
          <a:p>
            <a:r>
              <a:rPr lang="sv-SE" sz="2800" dirty="0"/>
              <a:t>Kan vi köpa mindre från vissa förlag? (ex. </a:t>
            </a:r>
            <a:r>
              <a:rPr lang="sv-SE" sz="2800" i="0" u="none" strike="noStrike" dirty="0">
                <a:solidFill>
                  <a:srgbClr val="000000"/>
                </a:solidFill>
                <a:effectLst/>
                <a:latin typeface="Calibri" panose="020F0502020204030204" pitchFamily="34" charset="0"/>
              </a:rPr>
              <a:t>Ekon. bibl.</a:t>
            </a:r>
            <a:r>
              <a:rPr lang="sv-SE" sz="2800" dirty="0"/>
              <a:t>)</a:t>
            </a:r>
          </a:p>
        </p:txBody>
      </p:sp>
      <p:graphicFrame>
        <p:nvGraphicFramePr>
          <p:cNvPr id="12" name="Tabell 11">
            <a:extLst>
              <a:ext uri="{FF2B5EF4-FFF2-40B4-BE49-F238E27FC236}">
                <a16:creationId xmlns:a16="http://schemas.microsoft.com/office/drawing/2014/main" id="{AD681BD7-600B-E79A-6EC3-FF3A48DB10A3}"/>
              </a:ext>
            </a:extLst>
          </p:cNvPr>
          <p:cNvGraphicFramePr>
            <a:graphicFrameLocks noGrp="1"/>
          </p:cNvGraphicFramePr>
          <p:nvPr>
            <p:extLst>
              <p:ext uri="{D42A27DB-BD31-4B8C-83A1-F6EECF244321}">
                <p14:modId xmlns:p14="http://schemas.microsoft.com/office/powerpoint/2010/main" val="2547940428"/>
              </p:ext>
            </p:extLst>
          </p:nvPr>
        </p:nvGraphicFramePr>
        <p:xfrm>
          <a:off x="1010653" y="1443789"/>
          <a:ext cx="9697452" cy="4668246"/>
        </p:xfrm>
        <a:graphic>
          <a:graphicData uri="http://schemas.openxmlformats.org/drawingml/2006/table">
            <a:tbl>
              <a:tblPr/>
              <a:tblGrid>
                <a:gridCol w="1522797">
                  <a:extLst>
                    <a:ext uri="{9D8B030D-6E8A-4147-A177-3AD203B41FA5}">
                      <a16:colId xmlns:a16="http://schemas.microsoft.com/office/drawing/2014/main" val="3940909939"/>
                    </a:ext>
                  </a:extLst>
                </a:gridCol>
                <a:gridCol w="4630689">
                  <a:extLst>
                    <a:ext uri="{9D8B030D-6E8A-4147-A177-3AD203B41FA5}">
                      <a16:colId xmlns:a16="http://schemas.microsoft.com/office/drawing/2014/main" val="1411163004"/>
                    </a:ext>
                  </a:extLst>
                </a:gridCol>
                <a:gridCol w="2076542">
                  <a:extLst>
                    <a:ext uri="{9D8B030D-6E8A-4147-A177-3AD203B41FA5}">
                      <a16:colId xmlns:a16="http://schemas.microsoft.com/office/drawing/2014/main" val="3210259109"/>
                    </a:ext>
                  </a:extLst>
                </a:gridCol>
                <a:gridCol w="1467424">
                  <a:extLst>
                    <a:ext uri="{9D8B030D-6E8A-4147-A177-3AD203B41FA5}">
                      <a16:colId xmlns:a16="http://schemas.microsoft.com/office/drawing/2014/main" val="1380208385"/>
                    </a:ext>
                  </a:extLst>
                </a:gridCol>
              </a:tblGrid>
              <a:tr h="424386">
                <a:tc>
                  <a:txBody>
                    <a:bodyPr/>
                    <a:lstStyle/>
                    <a:p>
                      <a:pPr algn="l" fontAlgn="b"/>
                      <a:r>
                        <a:rPr lang="sv-SE" sz="1800" b="1" i="0" u="none" strike="noStrike">
                          <a:solidFill>
                            <a:srgbClr val="000000"/>
                          </a:solidFill>
                          <a:effectLst/>
                          <a:latin typeface="Calibri" panose="020F0502020204030204" pitchFamily="34" charset="0"/>
                        </a:rPr>
                        <a:t>Antal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800" b="1" i="0" u="none" strike="noStrike" dirty="0">
                          <a:solidFill>
                            <a:srgbClr val="000000"/>
                          </a:solidFill>
                          <a:effectLst/>
                          <a:latin typeface="Calibri" panose="020F0502020204030204" pitchFamily="34" charset="0"/>
                        </a:rPr>
                        <a:t>10 mest köpta förlag 2019-2022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800" b="1" i="0" u="none" strike="noStrike">
                          <a:solidFill>
                            <a:srgbClr val="000000"/>
                          </a:solidFill>
                          <a:effectLst/>
                          <a:latin typeface="Calibri" panose="020F0502020204030204" pitchFamily="34" charset="0"/>
                        </a:rPr>
                        <a:t>Procent 0-lån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800" b="1" i="0" u="none" strike="noStrike">
                          <a:solidFill>
                            <a:srgbClr val="000000"/>
                          </a:solidFill>
                          <a:effectLst/>
                          <a:latin typeface="Calibri" panose="020F0502020204030204" pitchFamily="34" charset="0"/>
                        </a:rPr>
                        <a:t>Snittlån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051070"/>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dirty="0">
                          <a:solidFill>
                            <a:srgbClr val="000000"/>
                          </a:solidFill>
                          <a:effectLst/>
                          <a:latin typeface="Arial" panose="020B0604020202020204" pitchFamily="34" charset="0"/>
                          <a:cs typeface="Arial" panose="020B0604020202020204" pitchFamily="34" charset="0"/>
                        </a:rPr>
                        <a:t>Routledge,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952429844"/>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Cambridge University Press,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6044381"/>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Edward Elgar,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39601225"/>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Oxford University Press,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29138572"/>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Palgrave Macmillan,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1116591608"/>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Springer,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dirty="0">
                          <a:solidFill>
                            <a:srgbClr val="000000"/>
                          </a:solidFill>
                          <a:effectLst/>
                          <a:latin typeface="Arial" panose="020B0604020202020204" pitchFamily="34" charset="0"/>
                          <a:cs typeface="Arial" panose="020B060402020202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032355062"/>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Hart,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30867405"/>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Princeton University Press,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dirty="0">
                          <a:solidFill>
                            <a:srgbClr val="000000"/>
                          </a:solidFill>
                          <a:effectLst/>
                          <a:latin typeface="Arial" panose="020B0604020202020204" pitchFamily="34" charset="0"/>
                          <a:cs typeface="Arial" panose="020B060402020202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64144954"/>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SAGE,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03976287"/>
                  </a:ext>
                </a:extLst>
              </a:tr>
              <a:tr h="424386">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Polity Press,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a:solidFill>
                            <a:srgbClr val="000000"/>
                          </a:solidFill>
                          <a:effectLst/>
                          <a:latin typeface="Arial" panose="020B0604020202020204" pitchFamily="34" charset="0"/>
                          <a:cs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sv-SE"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75676257"/>
                  </a:ext>
                </a:extLst>
              </a:tr>
            </a:tbl>
          </a:graphicData>
        </a:graphic>
      </p:graphicFrame>
    </p:spTree>
    <p:extLst>
      <p:ext uri="{BB962C8B-B14F-4D97-AF65-F5344CB8AC3E}">
        <p14:creationId xmlns:p14="http://schemas.microsoft.com/office/powerpoint/2010/main" val="365369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59A42D29-EDCB-4188-BF26-03DBF7730CB9}"/>
              </a:ext>
            </a:extLst>
          </p:cNvPr>
          <p:cNvGraphicFramePr>
            <a:graphicFrameLocks noGrp="1"/>
          </p:cNvGraphicFramePr>
          <p:nvPr>
            <p:ph sz="quarter" idx="12"/>
            <p:extLst>
              <p:ext uri="{D42A27DB-BD31-4B8C-83A1-F6EECF244321}">
                <p14:modId xmlns:p14="http://schemas.microsoft.com/office/powerpoint/2010/main" val="1936453975"/>
              </p:ext>
            </p:extLst>
          </p:nvPr>
        </p:nvGraphicFramePr>
        <p:xfrm>
          <a:off x="1151449" y="1508166"/>
          <a:ext cx="9286960" cy="4123576"/>
        </p:xfrm>
        <a:graphic>
          <a:graphicData uri="http://schemas.openxmlformats.org/drawingml/2006/table">
            <a:tbl>
              <a:tblPr firstRow="1" firstCol="1" bandRow="1">
                <a:tableStyleId>{EB9631B5-78F2-41C9-869B-9F39066F8104}</a:tableStyleId>
              </a:tblPr>
              <a:tblGrid>
                <a:gridCol w="3431144">
                  <a:extLst>
                    <a:ext uri="{9D8B030D-6E8A-4147-A177-3AD203B41FA5}">
                      <a16:colId xmlns:a16="http://schemas.microsoft.com/office/drawing/2014/main" val="146739884"/>
                    </a:ext>
                  </a:extLst>
                </a:gridCol>
                <a:gridCol w="1829943">
                  <a:extLst>
                    <a:ext uri="{9D8B030D-6E8A-4147-A177-3AD203B41FA5}">
                      <a16:colId xmlns:a16="http://schemas.microsoft.com/office/drawing/2014/main" val="2736164495"/>
                    </a:ext>
                  </a:extLst>
                </a:gridCol>
                <a:gridCol w="1816839">
                  <a:extLst>
                    <a:ext uri="{9D8B030D-6E8A-4147-A177-3AD203B41FA5}">
                      <a16:colId xmlns:a16="http://schemas.microsoft.com/office/drawing/2014/main" val="1527712511"/>
                    </a:ext>
                  </a:extLst>
                </a:gridCol>
                <a:gridCol w="2209034">
                  <a:extLst>
                    <a:ext uri="{9D8B030D-6E8A-4147-A177-3AD203B41FA5}">
                      <a16:colId xmlns:a16="http://schemas.microsoft.com/office/drawing/2014/main" val="1539047166"/>
                    </a:ext>
                  </a:extLst>
                </a:gridCol>
              </a:tblGrid>
              <a:tr h="471440">
                <a:tc>
                  <a:txBody>
                    <a:bodyPr/>
                    <a:lstStyle/>
                    <a:p>
                      <a:pPr>
                        <a:lnSpc>
                          <a:spcPct val="200000"/>
                        </a:lnSpc>
                      </a:pPr>
                      <a:r>
                        <a:rPr lang="en-US" sz="2100" dirty="0">
                          <a:solidFill>
                            <a:schemeClr val="tx1"/>
                          </a:solidFill>
                          <a:effectLst/>
                        </a:rPr>
                        <a:t>Institution</a:t>
                      </a:r>
                      <a:endParaRPr lang="sv-SE"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err="1">
                          <a:solidFill>
                            <a:schemeClr val="tx1"/>
                          </a:solidFill>
                          <a:effectLst/>
                        </a:rPr>
                        <a:t>Publikationer</a:t>
                      </a:r>
                      <a:endParaRPr lang="sv-SE"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err="1">
                          <a:solidFill>
                            <a:schemeClr val="tx1"/>
                          </a:solidFill>
                          <a:effectLst/>
                        </a:rPr>
                        <a:t>Forskare</a:t>
                      </a:r>
                      <a:endParaRPr lang="sv-SE"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err="1">
                          <a:solidFill>
                            <a:schemeClr val="tx1"/>
                          </a:solidFill>
                          <a:effectLst/>
                          <a:latin typeface="+mn-lt"/>
                          <a:ea typeface="Times New Roman" panose="02020603050405020304" pitchFamily="18" charset="0"/>
                          <a:cs typeface="Times New Roman" panose="02020603050405020304" pitchFamily="18" charset="0"/>
                        </a:rPr>
                        <a:t>Referenser</a:t>
                      </a:r>
                      <a:endParaRPr lang="sv-SE" sz="2100"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619625888"/>
                  </a:ext>
                </a:extLst>
              </a:tr>
              <a:tr h="677395">
                <a:tc>
                  <a:txBody>
                    <a:bodyPr/>
                    <a:lstStyle/>
                    <a:p>
                      <a:pPr>
                        <a:lnSpc>
                          <a:spcPct val="200000"/>
                        </a:lnSpc>
                      </a:pPr>
                      <a:r>
                        <a:rPr lang="en-US" sz="2400" b="0" i="1" dirty="0" err="1">
                          <a:solidFill>
                            <a:schemeClr val="tx1"/>
                          </a:solidFill>
                          <a:effectLst/>
                          <a:latin typeface="+mn-lt"/>
                        </a:rPr>
                        <a:t>Företagsekonomi</a:t>
                      </a:r>
                      <a:r>
                        <a:rPr lang="en-US" sz="2400" b="0" i="1" dirty="0">
                          <a:solidFill>
                            <a:schemeClr val="tx1"/>
                          </a:solidFill>
                          <a:effectLst/>
                          <a:latin typeface="+mn-lt"/>
                        </a:rPr>
                        <a:t> </a:t>
                      </a:r>
                      <a:endParaRPr lang="sv-SE" sz="2400" b="0" i="1"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277</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59</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18 627</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2814229305"/>
                  </a:ext>
                </a:extLst>
              </a:tr>
              <a:tr h="677395">
                <a:tc>
                  <a:txBody>
                    <a:bodyPr/>
                    <a:lstStyle/>
                    <a:p>
                      <a:pPr>
                        <a:lnSpc>
                          <a:spcPct val="200000"/>
                        </a:lnSpc>
                      </a:pPr>
                      <a:r>
                        <a:rPr lang="en-US" sz="2400" b="0" i="1" dirty="0" err="1">
                          <a:solidFill>
                            <a:schemeClr val="tx1"/>
                          </a:solidFill>
                          <a:effectLst/>
                          <a:latin typeface="+mn-lt"/>
                          <a:ea typeface="Times New Roman" panose="02020603050405020304" pitchFamily="18" charset="0"/>
                          <a:cs typeface="Times New Roman" panose="02020603050405020304" pitchFamily="18" charset="0"/>
                        </a:rPr>
                        <a:t>Nationalekonomi</a:t>
                      </a:r>
                      <a:endParaRPr lang="sv-SE" sz="2400" b="0" i="1"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186</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41</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a:effectLst/>
                        </a:rPr>
                        <a:t>8 347</a:t>
                      </a:r>
                      <a:endParaRPr lang="sv-SE"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2983226589"/>
                  </a:ext>
                </a:extLst>
              </a:tr>
              <a:tr h="677395">
                <a:tc>
                  <a:txBody>
                    <a:bodyPr/>
                    <a:lstStyle/>
                    <a:p>
                      <a:pPr>
                        <a:lnSpc>
                          <a:spcPct val="200000"/>
                        </a:lnSpc>
                      </a:pPr>
                      <a:r>
                        <a:rPr lang="en-US" sz="2400" b="0" i="1" dirty="0" err="1">
                          <a:solidFill>
                            <a:schemeClr val="tx1"/>
                          </a:solidFill>
                          <a:effectLst/>
                          <a:latin typeface="+mn-lt"/>
                        </a:rPr>
                        <a:t>Ekonomi</a:t>
                      </a:r>
                      <a:r>
                        <a:rPr lang="en-US" sz="2400" b="0" i="1" dirty="0">
                          <a:solidFill>
                            <a:schemeClr val="tx1"/>
                          </a:solidFill>
                          <a:effectLst/>
                          <a:latin typeface="+mn-lt"/>
                        </a:rPr>
                        <a:t> &amp; </a:t>
                      </a:r>
                      <a:r>
                        <a:rPr lang="en-US" sz="2400" b="0" i="1" dirty="0" err="1">
                          <a:solidFill>
                            <a:schemeClr val="tx1"/>
                          </a:solidFill>
                          <a:effectLst/>
                          <a:latin typeface="+mn-lt"/>
                        </a:rPr>
                        <a:t>Samhälle</a:t>
                      </a:r>
                      <a:endParaRPr lang="sv-SE" sz="2400" b="0" i="1"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141</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44</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a:effectLst/>
                        </a:rPr>
                        <a:t>9 072</a:t>
                      </a:r>
                      <a:endParaRPr lang="sv-SE" sz="2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103707808"/>
                  </a:ext>
                </a:extLst>
              </a:tr>
              <a:tr h="677395">
                <a:tc>
                  <a:txBody>
                    <a:bodyPr/>
                    <a:lstStyle/>
                    <a:p>
                      <a:pPr>
                        <a:lnSpc>
                          <a:spcPct val="200000"/>
                        </a:lnSpc>
                      </a:pPr>
                      <a:r>
                        <a:rPr lang="en-US" sz="2400" b="0" i="1" dirty="0" err="1">
                          <a:solidFill>
                            <a:schemeClr val="tx1"/>
                          </a:solidFill>
                          <a:effectLst/>
                          <a:latin typeface="+mn-lt"/>
                        </a:rPr>
                        <a:t>Juridik</a:t>
                      </a:r>
                      <a:endParaRPr lang="sv-SE" sz="2400" b="0" i="1"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48</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22</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2 405</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1203997161"/>
                  </a:ext>
                </a:extLst>
              </a:tr>
              <a:tr h="863514">
                <a:tc>
                  <a:txBody>
                    <a:bodyPr/>
                    <a:lstStyle/>
                    <a:p>
                      <a:pPr>
                        <a:lnSpc>
                          <a:spcPct val="200000"/>
                        </a:lnSpc>
                      </a:pPr>
                      <a:r>
                        <a:rPr lang="en-US" sz="2400" dirty="0">
                          <a:solidFill>
                            <a:schemeClr val="tx1"/>
                          </a:solidFill>
                          <a:effectLst/>
                          <a:latin typeface="+mn-lt"/>
                        </a:rPr>
                        <a:t>Total</a:t>
                      </a:r>
                      <a:endParaRPr lang="sv-SE" sz="2100" dirty="0">
                        <a:solidFill>
                          <a:schemeClr val="tx1"/>
                        </a:solidFill>
                        <a:effectLst/>
                        <a:latin typeface="+mn-lt"/>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652</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166</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tc>
                  <a:txBody>
                    <a:bodyPr/>
                    <a:lstStyle/>
                    <a:p>
                      <a:pPr>
                        <a:lnSpc>
                          <a:spcPct val="200000"/>
                        </a:lnSpc>
                      </a:pPr>
                      <a:r>
                        <a:rPr lang="en-US" sz="2100" dirty="0">
                          <a:effectLst/>
                        </a:rPr>
                        <a:t>38 451</a:t>
                      </a:r>
                      <a:endParaRPr lang="sv-SE"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00" marR="80900" marT="0" marB="0"/>
                </a:tc>
                <a:extLst>
                  <a:ext uri="{0D108BD9-81ED-4DB2-BD59-A6C34878D82A}">
                    <a16:rowId xmlns:a16="http://schemas.microsoft.com/office/drawing/2014/main" val="3731663894"/>
                  </a:ext>
                </a:extLst>
              </a:tr>
            </a:tbl>
          </a:graphicData>
        </a:graphic>
      </p:graphicFrame>
      <p:sp>
        <p:nvSpPr>
          <p:cNvPr id="3" name="Rubrik 2">
            <a:extLst>
              <a:ext uri="{FF2B5EF4-FFF2-40B4-BE49-F238E27FC236}">
                <a16:creationId xmlns:a16="http://schemas.microsoft.com/office/drawing/2014/main" id="{3999BB92-30D9-4190-9003-79B067AB2139}"/>
              </a:ext>
            </a:extLst>
          </p:cNvPr>
          <p:cNvSpPr>
            <a:spLocks noGrp="1"/>
          </p:cNvSpPr>
          <p:nvPr>
            <p:ph type="title"/>
          </p:nvPr>
        </p:nvSpPr>
        <p:spPr>
          <a:xfrm>
            <a:off x="720000" y="480001"/>
            <a:ext cx="10441800" cy="759209"/>
          </a:xfrm>
        </p:spPr>
        <p:txBody>
          <a:bodyPr/>
          <a:lstStyle/>
          <a:p>
            <a:pPr algn="ctr"/>
            <a:r>
              <a:rPr lang="sv-SE" sz="4267" dirty="0"/>
              <a:t>Citeringsanalys 2019, Några snabba siffror</a:t>
            </a:r>
          </a:p>
        </p:txBody>
      </p:sp>
      <p:pic>
        <p:nvPicPr>
          <p:cNvPr id="5" name="Bildobjekt 4" descr="En bild som visar person, klädsel, Människoansikte, leende&#10;&#10;AI-genererat innehåll kan vara felaktigt.">
            <a:extLst>
              <a:ext uri="{FF2B5EF4-FFF2-40B4-BE49-F238E27FC236}">
                <a16:creationId xmlns:a16="http://schemas.microsoft.com/office/drawing/2014/main" id="{E56E1A5D-014B-14A8-63D1-E3F5D28BE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538" y="1508166"/>
            <a:ext cx="1066800" cy="1384300"/>
          </a:xfrm>
          <a:prstGeom prst="rect">
            <a:avLst/>
          </a:prstGeom>
        </p:spPr>
      </p:pic>
      <p:pic>
        <p:nvPicPr>
          <p:cNvPr id="7" name="Bildobjekt 6" descr="En bild som visar Människoansikte, porträtt, person, Människoskägg&#10;&#10;AI-genererat innehåll kan vara felaktigt.">
            <a:extLst>
              <a:ext uri="{FF2B5EF4-FFF2-40B4-BE49-F238E27FC236}">
                <a16:creationId xmlns:a16="http://schemas.microsoft.com/office/drawing/2014/main" id="{02A764E4-6012-52DE-8AA1-945C9A6CB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4414" y="3745366"/>
            <a:ext cx="1066800" cy="1386840"/>
          </a:xfrm>
          <a:prstGeom prst="rect">
            <a:avLst/>
          </a:prstGeom>
        </p:spPr>
      </p:pic>
      <p:sp>
        <p:nvSpPr>
          <p:cNvPr id="8" name="textruta 7">
            <a:extLst>
              <a:ext uri="{FF2B5EF4-FFF2-40B4-BE49-F238E27FC236}">
                <a16:creationId xmlns:a16="http://schemas.microsoft.com/office/drawing/2014/main" id="{F9202A4E-8188-8389-648E-81AAD0B3B9FC}"/>
              </a:ext>
            </a:extLst>
          </p:cNvPr>
          <p:cNvSpPr txBox="1"/>
          <p:nvPr/>
        </p:nvSpPr>
        <p:spPr>
          <a:xfrm>
            <a:off x="10902538" y="2892466"/>
            <a:ext cx="1066800" cy="738664"/>
          </a:xfrm>
          <a:prstGeom prst="rect">
            <a:avLst/>
          </a:prstGeom>
          <a:noFill/>
        </p:spPr>
        <p:txBody>
          <a:bodyPr wrap="square" rtlCol="0">
            <a:spAutoFit/>
          </a:bodyPr>
          <a:lstStyle/>
          <a:p>
            <a:r>
              <a:rPr lang="sv-SE" sz="1400" dirty="0"/>
              <a:t>Stina Högvik Hansson</a:t>
            </a:r>
          </a:p>
        </p:txBody>
      </p:sp>
      <p:sp>
        <p:nvSpPr>
          <p:cNvPr id="9" name="textruta 8">
            <a:extLst>
              <a:ext uri="{FF2B5EF4-FFF2-40B4-BE49-F238E27FC236}">
                <a16:creationId xmlns:a16="http://schemas.microsoft.com/office/drawing/2014/main" id="{9E799714-BFBE-9520-085C-8C5A8C899F90}"/>
              </a:ext>
            </a:extLst>
          </p:cNvPr>
          <p:cNvSpPr txBox="1"/>
          <p:nvPr/>
        </p:nvSpPr>
        <p:spPr>
          <a:xfrm>
            <a:off x="10902538" y="5235866"/>
            <a:ext cx="1066800" cy="523220"/>
          </a:xfrm>
          <a:prstGeom prst="rect">
            <a:avLst/>
          </a:prstGeom>
          <a:noFill/>
        </p:spPr>
        <p:txBody>
          <a:bodyPr wrap="square" rtlCol="0">
            <a:spAutoFit/>
          </a:bodyPr>
          <a:lstStyle/>
          <a:p>
            <a:r>
              <a:rPr lang="sv-SE" sz="1400" dirty="0"/>
              <a:t>Orlando Nigro</a:t>
            </a:r>
          </a:p>
        </p:txBody>
      </p:sp>
    </p:spTree>
    <p:extLst>
      <p:ext uri="{BB962C8B-B14F-4D97-AF65-F5344CB8AC3E}">
        <p14:creationId xmlns:p14="http://schemas.microsoft.com/office/powerpoint/2010/main" val="447689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20000" y="480000"/>
            <a:ext cx="10441800" cy="799549"/>
          </a:xfrm>
        </p:spPr>
        <p:txBody>
          <a:bodyPr/>
          <a:lstStyle/>
          <a:p>
            <a:pPr algn="ctr"/>
            <a:r>
              <a:rPr lang="sv-SE" sz="4267" dirty="0"/>
              <a:t>Citeringsanalysen:  Ålder på citerat material</a:t>
            </a:r>
          </a:p>
        </p:txBody>
      </p:sp>
      <p:graphicFrame>
        <p:nvGraphicFramePr>
          <p:cNvPr id="3" name="Diagram 2">
            <a:extLst>
              <a:ext uri="{FF2B5EF4-FFF2-40B4-BE49-F238E27FC236}">
                <a16:creationId xmlns:a16="http://schemas.microsoft.com/office/drawing/2014/main" id="{74F41B03-D0C8-0863-EFD5-1E24898228C3}"/>
              </a:ext>
            </a:extLst>
          </p:cNvPr>
          <p:cNvGraphicFramePr>
            <a:graphicFrameLocks/>
          </p:cNvGraphicFramePr>
          <p:nvPr>
            <p:extLst>
              <p:ext uri="{D42A27DB-BD31-4B8C-83A1-F6EECF244321}">
                <p14:modId xmlns:p14="http://schemas.microsoft.com/office/powerpoint/2010/main" val="911750538"/>
              </p:ext>
            </p:extLst>
          </p:nvPr>
        </p:nvGraphicFramePr>
        <p:xfrm>
          <a:off x="1155033" y="1383633"/>
          <a:ext cx="9793704" cy="4860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5197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E631EE-65CD-1B54-2438-48D9C6429A69}"/>
              </a:ext>
            </a:extLst>
          </p:cNvPr>
          <p:cNvSpPr>
            <a:spLocks noGrp="1"/>
          </p:cNvSpPr>
          <p:nvPr>
            <p:ph type="title"/>
          </p:nvPr>
        </p:nvSpPr>
        <p:spPr/>
        <p:txBody>
          <a:bodyPr/>
          <a:lstStyle/>
          <a:p>
            <a:r>
              <a:rPr lang="sv-SE" dirty="0">
                <a:cs typeface="Calibri Light"/>
              </a:rPr>
              <a:t>Vad har vi gjort med all information?</a:t>
            </a:r>
            <a:endParaRPr lang="sv-SE" dirty="0"/>
          </a:p>
        </p:txBody>
      </p:sp>
      <p:sp>
        <p:nvSpPr>
          <p:cNvPr id="3" name="Platshållare för innehåll 2">
            <a:extLst>
              <a:ext uri="{FF2B5EF4-FFF2-40B4-BE49-F238E27FC236}">
                <a16:creationId xmlns:a16="http://schemas.microsoft.com/office/drawing/2014/main" id="{2E71B0F6-90FA-8CEA-53D9-9E70F4510C8A}"/>
              </a:ext>
            </a:extLst>
          </p:cNvPr>
          <p:cNvSpPr>
            <a:spLocks noGrp="1"/>
          </p:cNvSpPr>
          <p:nvPr>
            <p:ph idx="1"/>
          </p:nvPr>
        </p:nvSpPr>
        <p:spPr/>
        <p:txBody>
          <a:bodyPr vert="horz" lIns="91440" tIns="45720" rIns="91440" bIns="45720" rtlCol="0" anchor="t">
            <a:normAutofit/>
          </a:bodyPr>
          <a:lstStyle/>
          <a:p>
            <a:r>
              <a:rPr lang="sv-SE" dirty="0">
                <a:cs typeface="Calibri"/>
              </a:rPr>
              <a:t>Förändrad  budgetfördelning (</a:t>
            </a:r>
            <a:r>
              <a:rPr lang="sv-SE" dirty="0" err="1">
                <a:cs typeface="Calibri"/>
              </a:rPr>
              <a:t>Samhvet</a:t>
            </a:r>
            <a:r>
              <a:rPr lang="sv-SE" dirty="0">
                <a:cs typeface="Calibri"/>
              </a:rPr>
              <a:t>. bibl.) utifrån statistikunderlaget</a:t>
            </a:r>
          </a:p>
          <a:p>
            <a:r>
              <a:rPr lang="sv-SE" dirty="0">
                <a:cs typeface="Calibri"/>
              </a:rPr>
              <a:t>Fokus inköpsförslag - hur kan vi engagera våra användare</a:t>
            </a:r>
          </a:p>
          <a:p>
            <a:r>
              <a:rPr lang="sv-SE" dirty="0">
                <a:cs typeface="Calibri"/>
              </a:rPr>
              <a:t>Fokus urvalsförvärv – bli mer träffsäkra, som </a:t>
            </a:r>
            <a:r>
              <a:rPr lang="sv-SE" dirty="0" err="1">
                <a:cs typeface="Calibri"/>
              </a:rPr>
              <a:t>pedag</a:t>
            </a:r>
            <a:r>
              <a:rPr lang="sv-SE" dirty="0">
                <a:cs typeface="Calibri"/>
              </a:rPr>
              <a:t> bibl</a:t>
            </a:r>
          </a:p>
          <a:p>
            <a:endParaRPr lang="sv-SE" dirty="0">
              <a:cs typeface="Calibri"/>
            </a:endParaRPr>
          </a:p>
          <a:p>
            <a:r>
              <a:rPr lang="sv-SE" dirty="0">
                <a:cs typeface="Calibri"/>
              </a:rPr>
              <a:t>Årliga uttag </a:t>
            </a:r>
            <a:r>
              <a:rPr lang="sv-SE" dirty="0" err="1">
                <a:cs typeface="Calibri"/>
              </a:rPr>
              <a:t>fr.o.m</a:t>
            </a:r>
            <a:r>
              <a:rPr lang="sv-SE" dirty="0">
                <a:cs typeface="Calibri"/>
              </a:rPr>
              <a:t> 2024. Framåt blir enklare att jämföra över tid</a:t>
            </a:r>
            <a:r>
              <a:rPr lang="sv-SE">
                <a:cs typeface="Calibri"/>
              </a:rPr>
              <a:t>, längre spann</a:t>
            </a:r>
            <a:endParaRPr lang="sv-SE" dirty="0">
              <a:cs typeface="Calibri"/>
            </a:endParaRPr>
          </a:p>
          <a:p>
            <a:endParaRPr lang="sv-SE" dirty="0">
              <a:cs typeface="Calibri"/>
            </a:endParaRPr>
          </a:p>
          <a:p>
            <a:endParaRPr lang="sv-SE" dirty="0">
              <a:cs typeface="Calibri"/>
            </a:endParaRPr>
          </a:p>
        </p:txBody>
      </p:sp>
    </p:spTree>
    <p:extLst>
      <p:ext uri="{BB962C8B-B14F-4D97-AF65-F5344CB8AC3E}">
        <p14:creationId xmlns:p14="http://schemas.microsoft.com/office/powerpoint/2010/main" val="306082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8AF62E-2C29-5340-A96E-C85F1660DEFD}"/>
              </a:ext>
            </a:extLst>
          </p:cNvPr>
          <p:cNvSpPr>
            <a:spLocks noGrp="1"/>
          </p:cNvSpPr>
          <p:nvPr>
            <p:ph type="ctrTitle"/>
          </p:nvPr>
        </p:nvSpPr>
        <p:spPr/>
        <p:txBody>
          <a:bodyPr>
            <a:normAutofit fontScale="90000"/>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a:t>Förvärvsmetod pliktleverans</a:t>
            </a:r>
          </a:p>
        </p:txBody>
      </p:sp>
      <p:sp>
        <p:nvSpPr>
          <p:cNvPr id="3" name="Platshållare för text 2">
            <a:extLst>
              <a:ext uri="{FF2B5EF4-FFF2-40B4-BE49-F238E27FC236}">
                <a16:creationId xmlns:a16="http://schemas.microsoft.com/office/drawing/2014/main" id="{7F71050E-AFC6-694E-8DC2-959E187EFAF9}"/>
              </a:ext>
            </a:extLst>
          </p:cNvPr>
          <p:cNvSpPr>
            <a:spLocks noGrp="1"/>
          </p:cNvSpPr>
          <p:nvPr>
            <p:ph type="body" sz="quarter" idx="14"/>
          </p:nvPr>
        </p:nvSpPr>
        <p:spPr/>
        <p:txBody>
          <a:bodyPr>
            <a:normAutofit fontScale="92500" lnSpcReduction="10000"/>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a:t>Anna Isaksson</a:t>
            </a:r>
          </a:p>
        </p:txBody>
      </p:sp>
    </p:spTree>
    <p:extLst>
      <p:ext uri="{BB962C8B-B14F-4D97-AF65-F5344CB8AC3E}">
        <p14:creationId xmlns:p14="http://schemas.microsoft.com/office/powerpoint/2010/main" val="23966131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79A3A32-D1F6-C403-3939-2655D5250B05}"/>
              </a:ext>
            </a:extLst>
          </p:cNvPr>
          <p:cNvSpPr>
            <a:spLocks noGrp="1"/>
          </p:cNvSpPr>
          <p:nvPr>
            <p:ph sz="quarter" idx="12"/>
          </p:nvPr>
        </p:nvSpPr>
        <p:spPr/>
        <p:txBody>
          <a:bodyPr vert="horz" lIns="91440" tIns="45720" rIns="91440" bIns="45720" rtlCol="0" anchor="t">
            <a:normAutofit/>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marL="287655" indent="-287655"/>
            <a:r>
              <a:rPr lang="sv-SE" dirty="0">
                <a:latin typeface="Arial"/>
                <a:ea typeface="ＭＳ Ｐゴシック"/>
              </a:rPr>
              <a:t>Stor bredd – allt från ICA Maxis reklamblad till förlagsutgivning. Samhällsspeglande material.</a:t>
            </a:r>
            <a:br>
              <a:rPr lang="sv-SE" dirty="0">
                <a:latin typeface="Arial"/>
                <a:ea typeface="ＭＳ Ｐゴシック"/>
              </a:rPr>
            </a:br>
            <a:endParaRPr lang="sv-SE"/>
          </a:p>
          <a:p>
            <a:pPr marL="287655" indent="-287655"/>
            <a:r>
              <a:rPr lang="sv-SE" dirty="0">
                <a:latin typeface="Arial"/>
                <a:ea typeface="ＭＳ Ｐゴシック"/>
              </a:rPr>
              <a:t>Hälften av det tryckta förvärvet av monografier, </a:t>
            </a:r>
            <a:br>
              <a:rPr lang="sv-SE" dirty="0">
                <a:latin typeface="Arial"/>
                <a:ea typeface="ＭＳ Ｐゴシック"/>
              </a:rPr>
            </a:br>
            <a:r>
              <a:rPr lang="sv-SE" dirty="0">
                <a:latin typeface="Arial"/>
                <a:ea typeface="ＭＳ Ｐゴシック"/>
              </a:rPr>
              <a:t>2/3 av periodikan</a:t>
            </a:r>
            <a:br>
              <a:rPr lang="sv-SE" dirty="0">
                <a:latin typeface="Arial"/>
                <a:ea typeface="ＭＳ Ｐゴシック"/>
              </a:rPr>
            </a:br>
            <a:endParaRPr lang="sv-SE" dirty="0">
              <a:latin typeface="Arial"/>
              <a:ea typeface="ＭＳ Ｐゴシック"/>
            </a:endParaRPr>
          </a:p>
          <a:p>
            <a:pPr marL="287655" indent="-287655"/>
            <a:r>
              <a:rPr lang="sv-SE" dirty="0"/>
              <a:t>Ett rent urvalsförvärv, baserat på kännedom om efterfrågan och forskningsbehov </a:t>
            </a:r>
          </a:p>
          <a:p>
            <a:pPr marL="0" indent="0">
              <a:buNone/>
            </a:pPr>
            <a:endParaRPr lang="sv-SE" dirty="0"/>
          </a:p>
          <a:p>
            <a:pPr marL="287655" indent="-287655"/>
            <a:endParaRPr lang="sv-SE" dirty="0"/>
          </a:p>
        </p:txBody>
      </p:sp>
      <p:sp>
        <p:nvSpPr>
          <p:cNvPr id="3" name="Rubrik 2">
            <a:extLst>
              <a:ext uri="{FF2B5EF4-FFF2-40B4-BE49-F238E27FC236}">
                <a16:creationId xmlns:a16="http://schemas.microsoft.com/office/drawing/2014/main" id="{C27A48D9-ACC7-D593-427A-9556995AB786}"/>
              </a:ext>
            </a:extLst>
          </p:cNvPr>
          <p:cNvSpPr>
            <a:spLocks noGrp="1"/>
          </p:cNvSpPr>
          <p:nvPr>
            <p:ph type="title"/>
          </p:nvPr>
        </p:nvSpPr>
        <p:spPr/>
        <p:txBody>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err="1"/>
              <a:t>Pliktförvärvat</a:t>
            </a:r>
            <a:r>
              <a:rPr lang="sv-SE" dirty="0"/>
              <a:t> material</a:t>
            </a:r>
          </a:p>
        </p:txBody>
      </p:sp>
    </p:spTree>
    <p:extLst>
      <p:ext uri="{BB962C8B-B14F-4D97-AF65-F5344CB8AC3E}">
        <p14:creationId xmlns:p14="http://schemas.microsoft.com/office/powerpoint/2010/main" val="14236008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4F581CD-F319-A22C-7365-57955E8D8257}"/>
              </a:ext>
            </a:extLst>
          </p:cNvPr>
          <p:cNvSpPr>
            <a:spLocks noGrp="1"/>
          </p:cNvSpPr>
          <p:nvPr>
            <p:ph type="title"/>
          </p:nvPr>
        </p:nvSpPr>
        <p:spPr>
          <a:xfrm>
            <a:off x="912000" y="452670"/>
            <a:ext cx="10441800" cy="759209"/>
          </a:xfrm>
        </p:spPr>
        <p:txBody>
          <a:bodyPr>
            <a:normAutofit fontScale="90000"/>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a:t>Pliktleverans: utlån per förvärvsår i ett </a:t>
            </a:r>
            <a:br>
              <a:rPr lang="sv-SE" dirty="0"/>
            </a:br>
            <a:r>
              <a:rPr lang="sv-SE" dirty="0"/>
              <a:t>10-årsperspektiv</a:t>
            </a:r>
          </a:p>
        </p:txBody>
      </p:sp>
      <p:graphicFrame>
        <p:nvGraphicFramePr>
          <p:cNvPr id="8" name="Platshållare för innehåll 7">
            <a:extLst>
              <a:ext uri="{FF2B5EF4-FFF2-40B4-BE49-F238E27FC236}">
                <a16:creationId xmlns:a16="http://schemas.microsoft.com/office/drawing/2014/main" id="{80C5AF77-65E3-56A2-BA61-4945F56C763A}"/>
              </a:ext>
            </a:extLst>
          </p:cNvPr>
          <p:cNvGraphicFramePr>
            <a:graphicFrameLocks noGrp="1"/>
          </p:cNvGraphicFramePr>
          <p:nvPr>
            <p:ph sz="quarter" idx="12"/>
          </p:nvPr>
        </p:nvGraphicFramePr>
        <p:xfrm>
          <a:off x="1391478" y="1604797"/>
          <a:ext cx="7104789" cy="4704528"/>
        </p:xfrm>
        <a:graphic>
          <a:graphicData uri="http://schemas.openxmlformats.org/drawingml/2006/table">
            <a:tbl>
              <a:tblPr>
                <a:tableStyleId>{5C22544A-7EE6-4342-B048-85BDC9FD1C3A}</a:tableStyleId>
              </a:tblPr>
              <a:tblGrid>
                <a:gridCol w="1982133">
                  <a:extLst>
                    <a:ext uri="{9D8B030D-6E8A-4147-A177-3AD203B41FA5}">
                      <a16:colId xmlns:a16="http://schemas.microsoft.com/office/drawing/2014/main" val="2416524433"/>
                    </a:ext>
                  </a:extLst>
                </a:gridCol>
                <a:gridCol w="1982133">
                  <a:extLst>
                    <a:ext uri="{9D8B030D-6E8A-4147-A177-3AD203B41FA5}">
                      <a16:colId xmlns:a16="http://schemas.microsoft.com/office/drawing/2014/main" val="3515579068"/>
                    </a:ext>
                  </a:extLst>
                </a:gridCol>
                <a:gridCol w="1493036">
                  <a:extLst>
                    <a:ext uri="{9D8B030D-6E8A-4147-A177-3AD203B41FA5}">
                      <a16:colId xmlns:a16="http://schemas.microsoft.com/office/drawing/2014/main" val="3331767121"/>
                    </a:ext>
                  </a:extLst>
                </a:gridCol>
                <a:gridCol w="1647487">
                  <a:extLst>
                    <a:ext uri="{9D8B030D-6E8A-4147-A177-3AD203B41FA5}">
                      <a16:colId xmlns:a16="http://schemas.microsoft.com/office/drawing/2014/main" val="460029984"/>
                    </a:ext>
                  </a:extLst>
                </a:gridCol>
              </a:tblGrid>
              <a:tr h="392044">
                <a:tc>
                  <a:txBody>
                    <a:bodyPr/>
                    <a:lstStyle/>
                    <a:p>
                      <a:pPr algn="r" fontAlgn="b"/>
                      <a:r>
                        <a:rPr lang="sv-SE" sz="1900" b="1" u="none" strike="noStrike" dirty="0">
                          <a:effectLst/>
                        </a:rPr>
                        <a:t>Förvärvsår</a:t>
                      </a:r>
                      <a:endParaRPr lang="sv-SE"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b="1" u="none" strike="noStrike" dirty="0">
                          <a:effectLst/>
                        </a:rPr>
                        <a:t>Antal utlån</a:t>
                      </a:r>
                      <a:endParaRPr lang="sv-SE"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b="1" u="none" strike="noStrike" dirty="0">
                          <a:effectLst/>
                        </a:rPr>
                        <a:t>Antal ex</a:t>
                      </a:r>
                      <a:endParaRPr lang="sv-SE" sz="1900" b="1"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b="1" i="0" u="none" strike="noStrike" dirty="0" err="1">
                          <a:solidFill>
                            <a:srgbClr val="000000"/>
                          </a:solidFill>
                          <a:effectLst/>
                          <a:latin typeface="Calibri" panose="020F0502020204030204" pitchFamily="34" charset="0"/>
                        </a:rPr>
                        <a:t>Snittlån</a:t>
                      </a:r>
                      <a:endParaRPr lang="sv-SE" sz="1900" b="1"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249357642"/>
                  </a:ext>
                </a:extLst>
              </a:tr>
              <a:tr h="392044">
                <a:tc>
                  <a:txBody>
                    <a:bodyPr/>
                    <a:lstStyle/>
                    <a:p>
                      <a:pPr algn="r" fontAlgn="b"/>
                      <a:r>
                        <a:rPr lang="sv-SE" sz="1900" u="none" strike="noStrike" dirty="0">
                          <a:effectLst/>
                        </a:rPr>
                        <a:t>2010</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53309</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8226</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6,48</a:t>
                      </a:r>
                      <a:endParaRPr lang="sv-SE" sz="19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1295680918"/>
                  </a:ext>
                </a:extLst>
              </a:tr>
              <a:tr h="392044">
                <a:tc>
                  <a:txBody>
                    <a:bodyPr/>
                    <a:lstStyle/>
                    <a:p>
                      <a:pPr algn="r" fontAlgn="b"/>
                      <a:r>
                        <a:rPr lang="sv-SE" sz="1900" u="none" strike="noStrike" dirty="0">
                          <a:effectLst/>
                          <a:highlight>
                            <a:srgbClr val="FFFF00"/>
                          </a:highlight>
                        </a:rPr>
                        <a:t>2011</a:t>
                      </a:r>
                      <a:endParaRPr lang="sv-SE" sz="1900" b="0" i="0" u="none" strike="noStrike" dirty="0">
                        <a:solidFill>
                          <a:srgbClr val="000000"/>
                        </a:solidFill>
                        <a:effectLst/>
                        <a:highlight>
                          <a:srgbClr val="FFFF00"/>
                        </a:highlight>
                        <a:latin typeface="Calibri" panose="020F0502020204030204" pitchFamily="34" charset="0"/>
                      </a:endParaRPr>
                    </a:p>
                  </a:txBody>
                  <a:tcPr marL="8467" marR="8467" marT="8467" marB="0" anchor="b"/>
                </a:tc>
                <a:tc>
                  <a:txBody>
                    <a:bodyPr/>
                    <a:lstStyle/>
                    <a:p>
                      <a:pPr algn="r" fontAlgn="b"/>
                      <a:r>
                        <a:rPr lang="sv-SE" sz="1900" u="none" strike="noStrike" dirty="0">
                          <a:effectLst/>
                          <a:highlight>
                            <a:srgbClr val="FFFF00"/>
                          </a:highlight>
                        </a:rPr>
                        <a:t>50298</a:t>
                      </a:r>
                      <a:endParaRPr lang="sv-SE" sz="1900" b="0" i="0" u="none" strike="noStrike" dirty="0">
                        <a:solidFill>
                          <a:srgbClr val="000000"/>
                        </a:solidFill>
                        <a:effectLst/>
                        <a:highlight>
                          <a:srgbClr val="FFFF00"/>
                        </a:highlight>
                        <a:latin typeface="Calibri" panose="020F0502020204030204" pitchFamily="34" charset="0"/>
                      </a:endParaRPr>
                    </a:p>
                  </a:txBody>
                  <a:tcPr marL="8467" marR="8467" marT="8467" marB="0" anchor="b"/>
                </a:tc>
                <a:tc>
                  <a:txBody>
                    <a:bodyPr/>
                    <a:lstStyle/>
                    <a:p>
                      <a:pPr algn="r" fontAlgn="b"/>
                      <a:r>
                        <a:rPr lang="sv-SE" sz="1900" u="none" strike="noStrike" dirty="0">
                          <a:effectLst/>
                          <a:highlight>
                            <a:srgbClr val="FFFF00"/>
                          </a:highlight>
                        </a:rPr>
                        <a:t>6152</a:t>
                      </a:r>
                      <a:endParaRPr lang="sv-SE" sz="1900" b="0" i="0" u="none" strike="noStrike" dirty="0">
                        <a:solidFill>
                          <a:srgbClr val="000000"/>
                        </a:solidFill>
                        <a:effectLst/>
                        <a:highlight>
                          <a:srgbClr val="FFFF00"/>
                        </a:highlight>
                        <a:latin typeface="Calibri" panose="020F0502020204030204" pitchFamily="34" charset="0"/>
                      </a:endParaRPr>
                    </a:p>
                  </a:txBody>
                  <a:tcPr marL="8467" marR="8467" marT="8467" marB="0" anchor="b"/>
                </a:tc>
                <a:tc>
                  <a:txBody>
                    <a:bodyPr/>
                    <a:lstStyle/>
                    <a:p>
                      <a:pPr algn="r" fontAlgn="b"/>
                      <a:r>
                        <a:rPr lang="sv-SE" sz="1900" u="none" strike="noStrike" dirty="0">
                          <a:effectLst/>
                          <a:highlight>
                            <a:srgbClr val="FFFF00"/>
                          </a:highlight>
                        </a:rPr>
                        <a:t>8,18</a:t>
                      </a:r>
                      <a:endParaRPr lang="sv-SE" sz="1900" b="0" i="0" u="none" strike="noStrike" dirty="0">
                        <a:solidFill>
                          <a:srgbClr val="000000"/>
                        </a:solidFill>
                        <a:effectLst/>
                        <a:highlight>
                          <a:srgbClr val="FFFF00"/>
                        </a:highlight>
                        <a:latin typeface="Calibri" panose="020F0502020204030204" pitchFamily="34" charset="0"/>
                      </a:endParaRPr>
                    </a:p>
                  </a:txBody>
                  <a:tcPr marL="8467" marR="8467" marT="8467" marB="0" anchor="b"/>
                </a:tc>
                <a:extLst>
                  <a:ext uri="{0D108BD9-81ED-4DB2-BD59-A6C34878D82A}">
                    <a16:rowId xmlns:a16="http://schemas.microsoft.com/office/drawing/2014/main" val="2272005"/>
                  </a:ext>
                </a:extLst>
              </a:tr>
              <a:tr h="392044">
                <a:tc>
                  <a:txBody>
                    <a:bodyPr/>
                    <a:lstStyle/>
                    <a:p>
                      <a:pPr algn="r" fontAlgn="b"/>
                      <a:r>
                        <a:rPr lang="sv-SE" sz="1900" u="none" strike="noStrike">
                          <a:effectLst/>
                        </a:rPr>
                        <a:t>2012</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44020</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6571</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6,70</a:t>
                      </a:r>
                      <a:endParaRPr lang="sv-SE" sz="19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3753723895"/>
                  </a:ext>
                </a:extLst>
              </a:tr>
              <a:tr h="392044">
                <a:tc>
                  <a:txBody>
                    <a:bodyPr/>
                    <a:lstStyle/>
                    <a:p>
                      <a:pPr algn="r" fontAlgn="b"/>
                      <a:r>
                        <a:rPr lang="sv-SE" sz="1900" u="none" strike="noStrike">
                          <a:effectLst/>
                        </a:rPr>
                        <a:t>2013</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40882</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5991</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6,82</a:t>
                      </a:r>
                      <a:endParaRPr lang="sv-SE" sz="19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1018963415"/>
                  </a:ext>
                </a:extLst>
              </a:tr>
              <a:tr h="392044">
                <a:tc>
                  <a:txBody>
                    <a:bodyPr/>
                    <a:lstStyle/>
                    <a:p>
                      <a:pPr algn="r" fontAlgn="b"/>
                      <a:r>
                        <a:rPr lang="sv-SE" sz="1900" u="none" strike="noStrike">
                          <a:effectLst/>
                        </a:rPr>
                        <a:t>2014</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39314</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6475</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6,07</a:t>
                      </a:r>
                      <a:endParaRPr lang="sv-SE" sz="19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710932173"/>
                  </a:ext>
                </a:extLst>
              </a:tr>
              <a:tr h="392044">
                <a:tc>
                  <a:txBody>
                    <a:bodyPr/>
                    <a:lstStyle/>
                    <a:p>
                      <a:pPr algn="r" fontAlgn="b"/>
                      <a:r>
                        <a:rPr lang="sv-SE" sz="1900" u="none" strike="noStrike">
                          <a:effectLst/>
                        </a:rPr>
                        <a:t>2015</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31385</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6535</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4,80</a:t>
                      </a:r>
                      <a:endParaRPr lang="sv-SE" sz="19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094848662"/>
                  </a:ext>
                </a:extLst>
              </a:tr>
              <a:tr h="392044">
                <a:tc>
                  <a:txBody>
                    <a:bodyPr/>
                    <a:lstStyle/>
                    <a:p>
                      <a:pPr algn="r" fontAlgn="b"/>
                      <a:r>
                        <a:rPr lang="sv-SE" sz="1900" u="none" strike="noStrike">
                          <a:effectLst/>
                        </a:rPr>
                        <a:t>2016</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25778</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6686</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3,86</a:t>
                      </a:r>
                      <a:endParaRPr lang="sv-SE" sz="1900" b="0" i="0" u="none" strike="noStrike">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1156851909"/>
                  </a:ext>
                </a:extLst>
              </a:tr>
              <a:tr h="392044">
                <a:tc>
                  <a:txBody>
                    <a:bodyPr/>
                    <a:lstStyle/>
                    <a:p>
                      <a:pPr algn="r" fontAlgn="b"/>
                      <a:r>
                        <a:rPr lang="sv-SE" sz="1900" u="none" strike="noStrike">
                          <a:effectLst/>
                        </a:rPr>
                        <a:t>2017</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21180</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7782</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2,72</a:t>
                      </a:r>
                      <a:endParaRPr lang="sv-SE" sz="19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26338310"/>
                  </a:ext>
                </a:extLst>
              </a:tr>
              <a:tr h="392044">
                <a:tc>
                  <a:txBody>
                    <a:bodyPr/>
                    <a:lstStyle/>
                    <a:p>
                      <a:pPr algn="r" fontAlgn="b"/>
                      <a:r>
                        <a:rPr lang="sv-SE" sz="1900" u="none" strike="noStrike">
                          <a:effectLst/>
                        </a:rPr>
                        <a:t>2018</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12197</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5954</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2,05</a:t>
                      </a:r>
                      <a:endParaRPr lang="sv-SE" sz="19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4177133460"/>
                  </a:ext>
                </a:extLst>
              </a:tr>
              <a:tr h="392044">
                <a:tc>
                  <a:txBody>
                    <a:bodyPr/>
                    <a:lstStyle/>
                    <a:p>
                      <a:pPr algn="r" fontAlgn="b"/>
                      <a:r>
                        <a:rPr lang="sv-SE" sz="1900" u="none" strike="noStrike">
                          <a:effectLst/>
                        </a:rPr>
                        <a:t>2019</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10639</a:t>
                      </a:r>
                      <a:endParaRPr lang="sv-SE" sz="1900" b="0" i="0" u="none" strike="noStrike" dirty="0">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a:effectLst/>
                        </a:rPr>
                        <a:t>7385</a:t>
                      </a:r>
                      <a:endParaRPr lang="sv-SE" sz="1900" b="0" i="0" u="none" strike="noStrike">
                        <a:solidFill>
                          <a:srgbClr val="000000"/>
                        </a:solidFill>
                        <a:effectLst/>
                        <a:latin typeface="Calibri" panose="020F0502020204030204" pitchFamily="34" charset="0"/>
                      </a:endParaRPr>
                    </a:p>
                  </a:txBody>
                  <a:tcPr marL="8467" marR="8467" marT="8467" marB="0" anchor="b"/>
                </a:tc>
                <a:tc>
                  <a:txBody>
                    <a:bodyPr/>
                    <a:lstStyle/>
                    <a:p>
                      <a:pPr algn="r" fontAlgn="b"/>
                      <a:r>
                        <a:rPr lang="sv-SE" sz="1900" u="none" strike="noStrike" dirty="0">
                          <a:effectLst/>
                        </a:rPr>
                        <a:t>1,44</a:t>
                      </a:r>
                      <a:endParaRPr lang="sv-SE" sz="1900" b="0" i="0" u="none" strike="noStrike" dirty="0">
                        <a:solidFill>
                          <a:srgbClr val="000000"/>
                        </a:solidFill>
                        <a:effectLst/>
                        <a:latin typeface="Calibri" panose="020F0502020204030204" pitchFamily="34" charset="0"/>
                      </a:endParaRPr>
                    </a:p>
                  </a:txBody>
                  <a:tcPr marL="8467" marR="8467" marT="8467" marB="0" anchor="b"/>
                </a:tc>
                <a:extLst>
                  <a:ext uri="{0D108BD9-81ED-4DB2-BD59-A6C34878D82A}">
                    <a16:rowId xmlns:a16="http://schemas.microsoft.com/office/drawing/2014/main" val="2283793705"/>
                  </a:ext>
                </a:extLst>
              </a:tr>
              <a:tr h="392044">
                <a:tc>
                  <a:txBody>
                    <a:bodyPr/>
                    <a:lstStyle/>
                    <a:p>
                      <a:pPr algn="l" fontAlgn="b"/>
                      <a:r>
                        <a:rPr lang="sv-SE" sz="1900" b="1" i="0" u="none" strike="noStrike" dirty="0">
                          <a:solidFill>
                            <a:srgbClr val="000000"/>
                          </a:solidFill>
                          <a:effectLst/>
                          <a:latin typeface="Calibri" panose="020F0502020204030204" pitchFamily="34" charset="0"/>
                        </a:rPr>
                        <a:t>Totalt</a:t>
                      </a:r>
                    </a:p>
                  </a:txBody>
                  <a:tcPr marL="8467" marR="8467" marT="8467" marB="0" anchor="b"/>
                </a:tc>
                <a:tc>
                  <a:txBody>
                    <a:bodyPr/>
                    <a:lstStyle/>
                    <a:p>
                      <a:pPr algn="r" fontAlgn="b"/>
                      <a:r>
                        <a:rPr lang="sv-SE" sz="1900" b="1" u="none" strike="noStrike" dirty="0">
                          <a:effectLst/>
                          <a:highlight>
                            <a:srgbClr val="FFFF00"/>
                          </a:highlight>
                        </a:rPr>
                        <a:t>329002</a:t>
                      </a:r>
                      <a:endParaRPr lang="sv-SE" sz="1900" b="1" i="0" u="none" strike="noStrike" dirty="0">
                        <a:solidFill>
                          <a:srgbClr val="000000"/>
                        </a:solidFill>
                        <a:effectLst/>
                        <a:highlight>
                          <a:srgbClr val="FFFF00"/>
                        </a:highlight>
                        <a:latin typeface="Calibri" panose="020F0502020204030204" pitchFamily="34" charset="0"/>
                      </a:endParaRPr>
                    </a:p>
                  </a:txBody>
                  <a:tcPr marL="8467" marR="8467" marT="8467" marB="0" anchor="b"/>
                </a:tc>
                <a:tc>
                  <a:txBody>
                    <a:bodyPr/>
                    <a:lstStyle/>
                    <a:p>
                      <a:pPr algn="r" fontAlgn="b"/>
                      <a:r>
                        <a:rPr lang="sv-SE" sz="1900" b="1" u="none" strike="noStrike" dirty="0">
                          <a:effectLst/>
                          <a:highlight>
                            <a:srgbClr val="FFFF00"/>
                          </a:highlight>
                        </a:rPr>
                        <a:t>67757</a:t>
                      </a:r>
                      <a:endParaRPr lang="sv-SE" sz="1900" b="1" i="0" u="none" strike="noStrike" dirty="0">
                        <a:solidFill>
                          <a:srgbClr val="000000"/>
                        </a:solidFill>
                        <a:effectLst/>
                        <a:highlight>
                          <a:srgbClr val="FFFF00"/>
                        </a:highlight>
                        <a:latin typeface="Calibri" panose="020F0502020204030204" pitchFamily="34" charset="0"/>
                      </a:endParaRPr>
                    </a:p>
                  </a:txBody>
                  <a:tcPr marL="8467" marR="8467" marT="8467" marB="0" anchor="b"/>
                </a:tc>
                <a:tc>
                  <a:txBody>
                    <a:bodyPr/>
                    <a:lstStyle/>
                    <a:p>
                      <a:pPr algn="r" fontAlgn="b"/>
                      <a:r>
                        <a:rPr lang="sv-SE" sz="1900" b="1" u="none" strike="noStrike" dirty="0">
                          <a:effectLst/>
                          <a:highlight>
                            <a:srgbClr val="FFFF00"/>
                          </a:highlight>
                        </a:rPr>
                        <a:t>4,91</a:t>
                      </a:r>
                      <a:endParaRPr lang="sv-SE" sz="1900" b="1" i="0" u="none" strike="noStrike" dirty="0">
                        <a:solidFill>
                          <a:srgbClr val="000000"/>
                        </a:solidFill>
                        <a:effectLst/>
                        <a:highlight>
                          <a:srgbClr val="FFFF00"/>
                        </a:highlight>
                        <a:latin typeface="Calibri" panose="020F0502020204030204" pitchFamily="34" charset="0"/>
                      </a:endParaRPr>
                    </a:p>
                  </a:txBody>
                  <a:tcPr marL="8467" marR="8467" marT="8467" marB="0" anchor="b"/>
                </a:tc>
                <a:extLst>
                  <a:ext uri="{0D108BD9-81ED-4DB2-BD59-A6C34878D82A}">
                    <a16:rowId xmlns:a16="http://schemas.microsoft.com/office/drawing/2014/main" val="2841416558"/>
                  </a:ext>
                </a:extLst>
              </a:tr>
            </a:tbl>
          </a:graphicData>
        </a:graphic>
      </p:graphicFrame>
      <p:sp>
        <p:nvSpPr>
          <p:cNvPr id="4" name="Ellips 3">
            <a:extLst>
              <a:ext uri="{FF2B5EF4-FFF2-40B4-BE49-F238E27FC236}">
                <a16:creationId xmlns:a16="http://schemas.microsoft.com/office/drawing/2014/main" id="{7A7ADA1E-E812-1FC3-73FA-0C18E3F62C33}"/>
              </a:ext>
            </a:extLst>
          </p:cNvPr>
          <p:cNvSpPr/>
          <p:nvPr/>
        </p:nvSpPr>
        <p:spPr>
          <a:xfrm>
            <a:off x="4271797" y="5829266"/>
            <a:ext cx="4704523" cy="67207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algn="ctr"/>
            <a:endParaRPr lang="sv-SE"/>
          </a:p>
        </p:txBody>
      </p:sp>
    </p:spTree>
    <p:extLst>
      <p:ext uri="{BB962C8B-B14F-4D97-AF65-F5344CB8AC3E}">
        <p14:creationId xmlns:p14="http://schemas.microsoft.com/office/powerpoint/2010/main" val="32211728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75180994-B7F5-200D-5930-6400063EE75B}"/>
              </a:ext>
            </a:extLst>
          </p:cNvPr>
          <p:cNvGraphicFramePr>
            <a:graphicFrameLocks noGrp="1"/>
          </p:cNvGraphicFramePr>
          <p:nvPr>
            <p:ph sz="quarter" idx="12"/>
          </p:nvPr>
        </p:nvGraphicFramePr>
        <p:xfrm>
          <a:off x="912285" y="740702"/>
          <a:ext cx="10368292" cy="5099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36351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4AC31D2-1F44-EB4E-CAB7-6BEFDEFFB3B6}"/>
              </a:ext>
            </a:extLst>
          </p:cNvPr>
          <p:cNvSpPr>
            <a:spLocks noGrp="1"/>
          </p:cNvSpPr>
          <p:nvPr>
            <p:ph sz="quarter" idx="12"/>
          </p:nvPr>
        </p:nvSpPr>
        <p:spPr>
          <a:xfrm>
            <a:off x="912002" y="1920000"/>
            <a:ext cx="8598160" cy="4242716"/>
          </a:xfrm>
        </p:spPr>
        <p:txBody>
          <a:bodyPr vert="horz" lIns="91440" tIns="45720" rIns="91440" bIns="45720" rtlCol="0" anchor="t">
            <a:normAutofit lnSpcReduction="10000"/>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marL="287655" indent="-287655"/>
            <a:r>
              <a:rPr lang="sv-SE" dirty="0">
                <a:latin typeface="Arial"/>
                <a:ea typeface="ＭＳ Ｐゴシック"/>
              </a:rPr>
              <a:t>330.000 initiala hemlån på 10 år</a:t>
            </a:r>
            <a:br>
              <a:rPr lang="sv-SE" dirty="0">
                <a:latin typeface="Arial"/>
                <a:ea typeface="ＭＳ Ｐゴシック"/>
              </a:rPr>
            </a:br>
            <a:endParaRPr lang="sv-SE" dirty="0"/>
          </a:p>
          <a:p>
            <a:pPr marL="287655" indent="-287655"/>
            <a:r>
              <a:rPr lang="sv-SE" dirty="0">
                <a:latin typeface="Arial"/>
                <a:ea typeface="ＭＳ Ｐゴシック"/>
              </a:rPr>
              <a:t>Snittomsättning per 10 år = 4,9 lån per exemplar</a:t>
            </a:r>
            <a:br>
              <a:rPr lang="sv-SE" dirty="0"/>
            </a:br>
            <a:r>
              <a:rPr lang="sv-SE" dirty="0">
                <a:latin typeface="Arial"/>
                <a:ea typeface="ＭＳ Ｐゴシック"/>
              </a:rPr>
              <a:t>(läsesalslån ej medräknat, skön ej till hemlån)</a:t>
            </a:r>
            <a:br>
              <a:rPr lang="sv-SE" dirty="0">
                <a:latin typeface="Arial"/>
                <a:ea typeface="ＭＳ Ｐゴシック"/>
              </a:rPr>
            </a:br>
            <a:endParaRPr lang="sv-SE"/>
          </a:p>
          <a:p>
            <a:pPr marL="287655" indent="-287655"/>
            <a:r>
              <a:rPr lang="sv-SE" dirty="0"/>
              <a:t>Peak 9 år gammalt = 8,18 lån/ exemplar</a:t>
            </a:r>
          </a:p>
          <a:p>
            <a:pPr marL="0" indent="0">
              <a:buNone/>
            </a:pPr>
            <a:r>
              <a:rPr lang="sv-SE" dirty="0"/>
              <a:t>	  Urvalsförvärvet får godkänt!</a:t>
            </a:r>
          </a:p>
          <a:p>
            <a:pPr marL="0" indent="0">
              <a:buNone/>
            </a:pPr>
            <a:br>
              <a:rPr lang="sv-SE" dirty="0"/>
            </a:br>
            <a:r>
              <a:rPr lang="sv-SE" b="1" dirty="0">
                <a:latin typeface="Arial"/>
                <a:ea typeface="ＭＳ Ｐゴシック"/>
              </a:rPr>
              <a:t>Alternativa förvärvsmetoder?</a:t>
            </a:r>
            <a:br>
              <a:rPr lang="sv-SE" b="1" dirty="0">
                <a:latin typeface="Arial"/>
                <a:ea typeface="ＭＳ Ｐゴシック"/>
              </a:rPr>
            </a:br>
            <a:endParaRPr lang="sv-SE" b="1" dirty="0"/>
          </a:p>
          <a:p>
            <a:pPr marL="287655" indent="-287655"/>
            <a:r>
              <a:rPr lang="sv-SE" dirty="0">
                <a:latin typeface="Arial"/>
                <a:ea typeface="ＭＳ Ｐゴシック"/>
              </a:rPr>
              <a:t>Ej förlagsutgivet = </a:t>
            </a:r>
            <a:r>
              <a:rPr lang="sv-SE" dirty="0" err="1">
                <a:latin typeface="Arial"/>
                <a:ea typeface="ＭＳ Ｐゴシック"/>
              </a:rPr>
              <a:t>svårbevakat</a:t>
            </a:r>
            <a:r>
              <a:rPr lang="sv-SE" dirty="0">
                <a:latin typeface="Arial"/>
                <a:ea typeface="ＭＳ Ｐゴシック"/>
              </a:rPr>
              <a:t>, tusentals enstaka utgivare</a:t>
            </a:r>
            <a:br>
              <a:rPr lang="sv-SE" dirty="0">
                <a:latin typeface="Arial"/>
                <a:ea typeface="ＭＳ Ｐゴシック"/>
              </a:rPr>
            </a:br>
            <a:endParaRPr lang="sv-SE" dirty="0"/>
          </a:p>
          <a:p>
            <a:pPr marL="287655" indent="-287655"/>
            <a:r>
              <a:rPr lang="sv-SE" dirty="0"/>
              <a:t>Budget för bevakning och köp saknas</a:t>
            </a:r>
          </a:p>
          <a:p>
            <a:pPr marL="287655" indent="-287655"/>
            <a:endParaRPr lang="sv-SE" dirty="0"/>
          </a:p>
          <a:p>
            <a:pPr marL="287655" indent="-287655"/>
            <a:endParaRPr lang="sv-SE" dirty="0"/>
          </a:p>
          <a:p>
            <a:pPr marL="287655" indent="-287655"/>
            <a:endParaRPr lang="sv-SE" dirty="0"/>
          </a:p>
        </p:txBody>
      </p:sp>
      <p:sp>
        <p:nvSpPr>
          <p:cNvPr id="3" name="Rubrik 2">
            <a:extLst>
              <a:ext uri="{FF2B5EF4-FFF2-40B4-BE49-F238E27FC236}">
                <a16:creationId xmlns:a16="http://schemas.microsoft.com/office/drawing/2014/main" id="{454FF98F-D34F-05BF-ED3B-8809770C2619}"/>
              </a:ext>
            </a:extLst>
          </p:cNvPr>
          <p:cNvSpPr>
            <a:spLocks noGrp="1"/>
          </p:cNvSpPr>
          <p:nvPr>
            <p:ph type="title"/>
          </p:nvPr>
        </p:nvSpPr>
        <p:spPr/>
        <p:txBody>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a:t>Pliktexemplar – nyttjande och alternativ</a:t>
            </a:r>
          </a:p>
        </p:txBody>
      </p:sp>
      <p:sp>
        <p:nvSpPr>
          <p:cNvPr id="4" name="Pil: höger 3">
            <a:extLst>
              <a:ext uri="{FF2B5EF4-FFF2-40B4-BE49-F238E27FC236}">
                <a16:creationId xmlns:a16="http://schemas.microsoft.com/office/drawing/2014/main" id="{2D854A23-9261-7D43-D623-32AB71DC7A30}"/>
              </a:ext>
            </a:extLst>
          </p:cNvPr>
          <p:cNvSpPr/>
          <p:nvPr/>
        </p:nvSpPr>
        <p:spPr>
          <a:xfrm flipV="1">
            <a:off x="1298068" y="3760751"/>
            <a:ext cx="383465" cy="2853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algn="ctr"/>
            <a:endParaRPr lang="sv-SE"/>
          </a:p>
        </p:txBody>
      </p:sp>
    </p:spTree>
    <p:extLst>
      <p:ext uri="{BB962C8B-B14F-4D97-AF65-F5344CB8AC3E}">
        <p14:creationId xmlns:p14="http://schemas.microsoft.com/office/powerpoint/2010/main" val="3882694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objekt 11">
            <a:extLst>
              <a:ext uri="{FF2B5EF4-FFF2-40B4-BE49-F238E27FC236}">
                <a16:creationId xmlns:a16="http://schemas.microsoft.com/office/drawing/2014/main" id="{D7B37421-D5C6-BC41-9584-2F0405A6B7C6}"/>
              </a:ext>
            </a:extLst>
          </p:cNvPr>
          <p:cNvPicPr>
            <a:picLocks noChangeAspect="1"/>
          </p:cNvPicPr>
          <p:nvPr/>
        </p:nvPicPr>
        <p:blipFill>
          <a:blip r:embed="rId3"/>
          <a:srcRect l="3120" t="309" r="37879" b="27499"/>
          <a:stretch/>
        </p:blipFill>
        <p:spPr>
          <a:xfrm>
            <a:off x="1381081" y="8300"/>
            <a:ext cx="10810919" cy="6491633"/>
          </a:xfrm>
          <a:prstGeom prst="rect">
            <a:avLst/>
          </a:prstGeom>
          <a:ln w="3175">
            <a:solidFill>
              <a:schemeClr val="tx1"/>
            </a:solidFill>
          </a:ln>
        </p:spPr>
      </p:pic>
      <p:pic>
        <p:nvPicPr>
          <p:cNvPr id="4" name="Bildobjekt 3">
            <a:extLst>
              <a:ext uri="{FF2B5EF4-FFF2-40B4-BE49-F238E27FC236}">
                <a16:creationId xmlns:a16="http://schemas.microsoft.com/office/drawing/2014/main" id="{09E097AD-B1B6-9F3A-92EB-60971D06D1F8}"/>
              </a:ext>
            </a:extLst>
          </p:cNvPr>
          <p:cNvPicPr>
            <a:picLocks noChangeAspect="1"/>
          </p:cNvPicPr>
          <p:nvPr/>
        </p:nvPicPr>
        <p:blipFill>
          <a:blip r:embed="rId4"/>
          <a:stretch>
            <a:fillRect/>
          </a:stretch>
        </p:blipFill>
        <p:spPr>
          <a:xfrm>
            <a:off x="8204260" y="3723226"/>
            <a:ext cx="4350739" cy="2895852"/>
          </a:xfrm>
          <a:prstGeom prst="rect">
            <a:avLst/>
          </a:prstGeom>
        </p:spPr>
      </p:pic>
      <p:pic>
        <p:nvPicPr>
          <p:cNvPr id="6" name="Bildobjekt 5">
            <a:extLst>
              <a:ext uri="{FF2B5EF4-FFF2-40B4-BE49-F238E27FC236}">
                <a16:creationId xmlns:a16="http://schemas.microsoft.com/office/drawing/2014/main" id="{09056316-4980-5334-A600-3E2F514F8DC0}"/>
              </a:ext>
            </a:extLst>
          </p:cNvPr>
          <p:cNvPicPr>
            <a:picLocks noChangeAspect="1"/>
          </p:cNvPicPr>
          <p:nvPr/>
        </p:nvPicPr>
        <p:blipFill>
          <a:blip r:embed="rId5"/>
          <a:stretch>
            <a:fillRect/>
          </a:stretch>
        </p:blipFill>
        <p:spPr>
          <a:xfrm>
            <a:off x="0" y="2135683"/>
            <a:ext cx="7626743" cy="4136267"/>
          </a:xfrm>
          <a:prstGeom prst="rect">
            <a:avLst/>
          </a:prstGeom>
        </p:spPr>
      </p:pic>
      <p:pic>
        <p:nvPicPr>
          <p:cNvPr id="7" name="Bildobjekt 6">
            <a:extLst>
              <a:ext uri="{FF2B5EF4-FFF2-40B4-BE49-F238E27FC236}">
                <a16:creationId xmlns:a16="http://schemas.microsoft.com/office/drawing/2014/main" id="{5FDB3020-8AAA-1C7E-6FED-4439800CCAAE}"/>
              </a:ext>
            </a:extLst>
          </p:cNvPr>
          <p:cNvPicPr>
            <a:picLocks noChangeAspect="1"/>
          </p:cNvPicPr>
          <p:nvPr/>
        </p:nvPicPr>
        <p:blipFill>
          <a:blip r:embed="rId6">
            <a:alphaModFix/>
          </a:blip>
          <a:stretch>
            <a:fillRect/>
          </a:stretch>
        </p:blipFill>
        <p:spPr>
          <a:xfrm>
            <a:off x="-1117" y="8300"/>
            <a:ext cx="3587345" cy="2394163"/>
          </a:xfrm>
          <a:prstGeom prst="rect">
            <a:avLst/>
          </a:prstGeom>
        </p:spPr>
      </p:pic>
      <p:pic>
        <p:nvPicPr>
          <p:cNvPr id="2" name="Bildobjekt 1">
            <a:extLst>
              <a:ext uri="{FF2B5EF4-FFF2-40B4-BE49-F238E27FC236}">
                <a16:creationId xmlns:a16="http://schemas.microsoft.com/office/drawing/2014/main" id="{9B65DBA2-2074-7965-68A8-78E6D0E9CAE6}"/>
              </a:ext>
            </a:extLst>
          </p:cNvPr>
          <p:cNvPicPr>
            <a:picLocks noChangeAspect="1"/>
          </p:cNvPicPr>
          <p:nvPr/>
        </p:nvPicPr>
        <p:blipFill>
          <a:blip r:embed="rId7"/>
          <a:srcRect l="13806" t="13489" r="1934" b="10075"/>
          <a:stretch/>
        </p:blipFill>
        <p:spPr>
          <a:xfrm>
            <a:off x="-418064" y="3601504"/>
            <a:ext cx="4869003" cy="3433962"/>
          </a:xfrm>
          <a:prstGeom prst="rect">
            <a:avLst/>
          </a:prstGeom>
        </p:spPr>
      </p:pic>
    </p:spTree>
    <p:extLst>
      <p:ext uri="{BB962C8B-B14F-4D97-AF65-F5344CB8AC3E}">
        <p14:creationId xmlns:p14="http://schemas.microsoft.com/office/powerpoint/2010/main" val="4285995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37C7ED8-B588-49C1-14AB-A5B65AB6545B}"/>
              </a:ext>
            </a:extLst>
          </p:cNvPr>
          <p:cNvSpPr>
            <a:spLocks noGrp="1"/>
          </p:cNvSpPr>
          <p:nvPr>
            <p:ph sz="quarter" idx="12"/>
          </p:nvPr>
        </p:nvSpPr>
        <p:spPr>
          <a:xfrm>
            <a:off x="912002" y="2153082"/>
            <a:ext cx="8544372" cy="3919987"/>
          </a:xfrm>
        </p:spPr>
        <p:txBody>
          <a:bodyPr vert="horz" lIns="91440" tIns="45720" rIns="91440" bIns="45720" rtlCol="0" anchor="t">
            <a:normAutofit/>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pPr marL="287655" indent="-287655"/>
            <a:r>
              <a:rPr lang="sv-SE" dirty="0">
                <a:latin typeface="Arial"/>
                <a:ea typeface="ＭＳ Ｐゴシック"/>
              </a:rPr>
              <a:t>DEI (</a:t>
            </a:r>
            <a:r>
              <a:rPr lang="sv-SE" dirty="0" err="1">
                <a:latin typeface="Arial"/>
                <a:ea typeface="ＭＳ Ｐゴシック"/>
              </a:rPr>
              <a:t>diversity</a:t>
            </a:r>
            <a:r>
              <a:rPr lang="sv-SE" dirty="0">
                <a:latin typeface="Arial"/>
                <a:ea typeface="ＭＳ Ｐゴシック"/>
              </a:rPr>
              <a:t>, </a:t>
            </a:r>
            <a:r>
              <a:rPr lang="sv-SE" dirty="0" err="1">
                <a:latin typeface="Arial"/>
                <a:ea typeface="ＭＳ Ｐゴシック"/>
              </a:rPr>
              <a:t>equity</a:t>
            </a:r>
            <a:r>
              <a:rPr lang="sv-SE" dirty="0">
                <a:latin typeface="Arial"/>
                <a:ea typeface="ＭＳ Ｐゴシック"/>
              </a:rPr>
              <a:t>, </a:t>
            </a:r>
            <a:r>
              <a:rPr lang="sv-SE" dirty="0" err="1">
                <a:latin typeface="Arial"/>
                <a:ea typeface="ＭＳ Ｐゴシック"/>
              </a:rPr>
              <a:t>inclusion</a:t>
            </a:r>
            <a:r>
              <a:rPr lang="sv-SE" dirty="0">
                <a:latin typeface="Arial"/>
                <a:ea typeface="ＭＳ Ｐゴシック"/>
              </a:rPr>
              <a:t>) in </a:t>
            </a:r>
            <a:r>
              <a:rPr lang="sv-SE" dirty="0" err="1">
                <a:latin typeface="Arial"/>
                <a:ea typeface="ＭＳ Ｐゴシック"/>
              </a:rPr>
              <a:t>collections</a:t>
            </a:r>
            <a:br>
              <a:rPr lang="sv-SE" dirty="0">
                <a:latin typeface="Arial"/>
                <a:ea typeface="ＭＳ Ｐゴシック"/>
              </a:rPr>
            </a:br>
            <a:endParaRPr lang="sv-SE" dirty="0"/>
          </a:p>
          <a:p>
            <a:pPr marL="287655" indent="-287655"/>
            <a:r>
              <a:rPr lang="sv-SE" dirty="0">
                <a:latin typeface="Arial"/>
                <a:ea typeface="ＭＳ Ｐゴシック"/>
              </a:rPr>
              <a:t>Analyser av svagheter och styrkor i samlingarna som helhet</a:t>
            </a:r>
            <a:br>
              <a:rPr lang="sv-SE" dirty="0">
                <a:latin typeface="Arial"/>
                <a:ea typeface="ＭＳ Ｐゴシック"/>
              </a:rPr>
            </a:br>
            <a:endParaRPr lang="sv-SE" dirty="0"/>
          </a:p>
          <a:p>
            <a:pPr marL="287655" indent="-287655"/>
            <a:r>
              <a:rPr lang="sv-SE" dirty="0"/>
              <a:t>Ramverket för bevarande och gallring - den egna samlingen i ett nationellt perspektiv, unicitet och bredd</a:t>
            </a:r>
          </a:p>
        </p:txBody>
      </p:sp>
      <p:sp>
        <p:nvSpPr>
          <p:cNvPr id="3" name="Rubrik 2">
            <a:extLst>
              <a:ext uri="{FF2B5EF4-FFF2-40B4-BE49-F238E27FC236}">
                <a16:creationId xmlns:a16="http://schemas.microsoft.com/office/drawing/2014/main" id="{A8DB4971-F34E-E1AE-9BD2-59C1C78F02E2}"/>
              </a:ext>
            </a:extLst>
          </p:cNvPr>
          <p:cNvSpPr>
            <a:spLocks noGrp="1"/>
          </p:cNvSpPr>
          <p:nvPr>
            <p:ph type="title"/>
          </p:nvPr>
        </p:nvSpPr>
        <p:spPr/>
        <p:txBody>
          <a:bodyPr>
            <a:normAutofit fontScale="90000"/>
          </a:bodyPr>
          <a:lstStyle>
            <a:defPPr>
              <a:defRPr lang="sv-SE"/>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a:lstStyle>
          <a:p>
            <a:r>
              <a:rPr lang="sv-SE" dirty="0">
                <a:latin typeface="Arial"/>
                <a:ea typeface="ＭＳ Ｐゴシック"/>
              </a:rPr>
              <a:t>Jakten på hyllvärmare vs innehållsmässiga utvärderingar</a:t>
            </a:r>
          </a:p>
        </p:txBody>
      </p:sp>
    </p:spTree>
    <p:extLst>
      <p:ext uri="{BB962C8B-B14F-4D97-AF65-F5344CB8AC3E}">
        <p14:creationId xmlns:p14="http://schemas.microsoft.com/office/powerpoint/2010/main" val="1355595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6F19E06-2716-A14A-1686-7F1893FBCDD7}"/>
              </a:ext>
            </a:extLst>
          </p:cNvPr>
          <p:cNvSpPr txBox="1"/>
          <p:nvPr/>
        </p:nvSpPr>
        <p:spPr>
          <a:xfrm>
            <a:off x="1379621" y="1748589"/>
            <a:ext cx="9432758" cy="1200329"/>
          </a:xfrm>
          <a:prstGeom prst="rect">
            <a:avLst/>
          </a:prstGeom>
          <a:noFill/>
        </p:spPr>
        <p:txBody>
          <a:bodyPr wrap="square" rtlCol="0">
            <a:spAutoFit/>
          </a:bodyPr>
          <a:lstStyle/>
          <a:p>
            <a:pPr algn="ctr"/>
            <a:r>
              <a:rPr lang="sv-SE" sz="7200" dirty="0"/>
              <a:t>Frågor?</a:t>
            </a:r>
          </a:p>
        </p:txBody>
      </p:sp>
    </p:spTree>
    <p:extLst>
      <p:ext uri="{BB962C8B-B14F-4D97-AF65-F5344CB8AC3E}">
        <p14:creationId xmlns:p14="http://schemas.microsoft.com/office/powerpoint/2010/main" val="157127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18FD62-7D7A-C54D-F0B1-759CCE659606}"/>
              </a:ext>
            </a:extLst>
          </p:cNvPr>
          <p:cNvSpPr>
            <a:spLocks noGrp="1"/>
          </p:cNvSpPr>
          <p:nvPr>
            <p:ph type="title"/>
          </p:nvPr>
        </p:nvSpPr>
        <p:spPr/>
        <p:txBody>
          <a:bodyPr/>
          <a:lstStyle/>
          <a:p>
            <a:r>
              <a:rPr lang="sv-SE" dirty="0"/>
              <a:t>Antal köpta titlar Urvalsförvärv/inköpsförslag 2014-2022, ex. </a:t>
            </a:r>
            <a:r>
              <a:rPr lang="sv-SE" dirty="0" err="1"/>
              <a:t>Samhvet</a:t>
            </a:r>
            <a:r>
              <a:rPr lang="sv-SE" dirty="0"/>
              <a:t>. bibl.</a:t>
            </a:r>
          </a:p>
        </p:txBody>
      </p:sp>
      <p:graphicFrame>
        <p:nvGraphicFramePr>
          <p:cNvPr id="4" name="Platshållare för innehåll 3">
            <a:extLst>
              <a:ext uri="{FF2B5EF4-FFF2-40B4-BE49-F238E27FC236}">
                <a16:creationId xmlns:a16="http://schemas.microsoft.com/office/drawing/2014/main" id="{F17228F4-E1BA-77A9-0C1D-F06C96E8EBF3}"/>
              </a:ext>
            </a:extLst>
          </p:cNvPr>
          <p:cNvGraphicFramePr>
            <a:graphicFrameLocks noGrp="1"/>
          </p:cNvGraphicFramePr>
          <p:nvPr>
            <p:ph idx="1"/>
            <p:extLst>
              <p:ext uri="{D42A27DB-BD31-4B8C-83A1-F6EECF244321}">
                <p14:modId xmlns:p14="http://schemas.microsoft.com/office/powerpoint/2010/main" val="26382536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333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D66CC7-EC85-0D90-DA43-F2656CBCA666}"/>
              </a:ext>
            </a:extLst>
          </p:cNvPr>
          <p:cNvSpPr>
            <a:spLocks noGrp="1"/>
          </p:cNvSpPr>
          <p:nvPr>
            <p:ph type="title"/>
          </p:nvPr>
        </p:nvSpPr>
        <p:spPr>
          <a:xfrm>
            <a:off x="758952" y="276198"/>
            <a:ext cx="10477600" cy="1157242"/>
          </a:xfrm>
        </p:spPr>
        <p:txBody>
          <a:bodyPr>
            <a:normAutofit/>
          </a:bodyPr>
          <a:lstStyle/>
          <a:p>
            <a:r>
              <a:rPr lang="sv-SE" sz="4000" dirty="0">
                <a:cs typeface="Calibri Light"/>
              </a:rPr>
              <a:t>Ämnesfördelning, exempel </a:t>
            </a:r>
            <a:r>
              <a:rPr lang="sv-SE" sz="4000" dirty="0" err="1">
                <a:cs typeface="Calibri Light"/>
              </a:rPr>
              <a:t>Samhvet</a:t>
            </a:r>
            <a:r>
              <a:rPr lang="sv-SE" sz="4000" dirty="0">
                <a:cs typeface="Calibri Light"/>
              </a:rPr>
              <a:t>. bibl.</a:t>
            </a:r>
            <a:endParaRPr lang="sv-SE" sz="4000" dirty="0"/>
          </a:p>
        </p:txBody>
      </p:sp>
      <p:graphicFrame>
        <p:nvGraphicFramePr>
          <p:cNvPr id="5" name="Platshållare för innehåll 4">
            <a:extLst>
              <a:ext uri="{FF2B5EF4-FFF2-40B4-BE49-F238E27FC236}">
                <a16:creationId xmlns:a16="http://schemas.microsoft.com/office/drawing/2014/main" id="{B86317F6-93CB-36CF-5C4E-EB1F88478B13}"/>
              </a:ext>
            </a:extLst>
          </p:cNvPr>
          <p:cNvGraphicFramePr>
            <a:graphicFrameLocks noGrp="1"/>
          </p:cNvGraphicFramePr>
          <p:nvPr>
            <p:ph idx="1"/>
            <p:extLst>
              <p:ext uri="{D42A27DB-BD31-4B8C-83A1-F6EECF244321}">
                <p14:modId xmlns:p14="http://schemas.microsoft.com/office/powerpoint/2010/main" val="2007475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186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3D6C7FD-1FAC-01B8-BF20-C888BC188085}"/>
              </a:ext>
            </a:extLst>
          </p:cNvPr>
          <p:cNvGraphicFramePr>
            <a:graphicFrameLocks/>
          </p:cNvGraphicFramePr>
          <p:nvPr>
            <p:extLst>
              <p:ext uri="{D42A27DB-BD31-4B8C-83A1-F6EECF244321}">
                <p14:modId xmlns:p14="http://schemas.microsoft.com/office/powerpoint/2010/main" val="3891062874"/>
              </p:ext>
            </p:extLst>
          </p:nvPr>
        </p:nvGraphicFramePr>
        <p:xfrm>
          <a:off x="957263" y="657225"/>
          <a:ext cx="10744200" cy="5600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08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71ABFEE-93FC-F83D-CF55-341E9393DD9E}"/>
              </a:ext>
            </a:extLst>
          </p:cNvPr>
          <p:cNvSpPr txBox="1"/>
          <p:nvPr/>
        </p:nvSpPr>
        <p:spPr>
          <a:xfrm>
            <a:off x="9441455" y="1233889"/>
            <a:ext cx="2750545" cy="646331"/>
          </a:xfrm>
          <a:prstGeom prst="rect">
            <a:avLst/>
          </a:prstGeom>
          <a:noFill/>
        </p:spPr>
        <p:txBody>
          <a:bodyPr wrap="square" rtlCol="0">
            <a:spAutoFit/>
          </a:bodyPr>
          <a:lstStyle/>
          <a:p>
            <a:endParaRPr lang="sv-SE"/>
          </a:p>
          <a:p>
            <a:endParaRPr lang="sv-SE"/>
          </a:p>
        </p:txBody>
      </p:sp>
      <p:sp>
        <p:nvSpPr>
          <p:cNvPr id="4" name="textruta 3">
            <a:extLst>
              <a:ext uri="{FF2B5EF4-FFF2-40B4-BE49-F238E27FC236}">
                <a16:creationId xmlns:a16="http://schemas.microsoft.com/office/drawing/2014/main" id="{1DD13082-B582-44B1-8091-B47D0055C133}"/>
              </a:ext>
            </a:extLst>
          </p:cNvPr>
          <p:cNvSpPr txBox="1"/>
          <p:nvPr/>
        </p:nvSpPr>
        <p:spPr>
          <a:xfrm>
            <a:off x="3329851" y="421106"/>
            <a:ext cx="4360127" cy="954107"/>
          </a:xfrm>
          <a:prstGeom prst="rect">
            <a:avLst/>
          </a:prstGeom>
          <a:noFill/>
        </p:spPr>
        <p:txBody>
          <a:bodyPr wrap="square" rtlCol="0">
            <a:spAutoFit/>
          </a:bodyPr>
          <a:lstStyle/>
          <a:p>
            <a:pPr algn="ctr" rtl="0">
              <a:defRPr sz="1800" b="0" i="0" u="none" strike="noStrike" kern="1200" spc="0" baseline="0">
                <a:solidFill>
                  <a:prstClr val="black">
                    <a:lumMod val="65000"/>
                    <a:lumOff val="35000"/>
                  </a:prstClr>
                </a:solidFill>
                <a:latin typeface="+mn-lt"/>
                <a:ea typeface="+mn-ea"/>
                <a:cs typeface="+mn-cs"/>
              </a:defRPr>
            </a:pPr>
            <a:r>
              <a:rPr lang="en-US" sz="2800" b="1" dirty="0" err="1"/>
              <a:t>Snittlån</a:t>
            </a:r>
            <a:r>
              <a:rPr lang="en-US" sz="2800" dirty="0"/>
              <a:t> för de </a:t>
            </a:r>
            <a:r>
              <a:rPr lang="en-US" sz="2800" dirty="0" err="1"/>
              <a:t>senaste</a:t>
            </a:r>
            <a:r>
              <a:rPr lang="en-US" sz="2800" dirty="0"/>
              <a:t> 4 </a:t>
            </a:r>
            <a:r>
              <a:rPr lang="en-US" sz="2800" dirty="0" err="1"/>
              <a:t>åren</a:t>
            </a:r>
            <a:r>
              <a:rPr lang="en-US" sz="2800" dirty="0"/>
              <a:t>,</a:t>
            </a:r>
            <a:r>
              <a:rPr lang="en-US" sz="2800" baseline="0" dirty="0"/>
              <a:t> (</a:t>
            </a:r>
            <a:r>
              <a:rPr lang="en-US" sz="2800" baseline="0" dirty="0" err="1"/>
              <a:t>köp+plikt</a:t>
            </a:r>
            <a:r>
              <a:rPr lang="en-US" sz="2800" baseline="0" dirty="0"/>
              <a:t>)</a:t>
            </a:r>
            <a:endParaRPr lang="en-US" sz="2800" dirty="0"/>
          </a:p>
        </p:txBody>
      </p:sp>
      <p:graphicFrame>
        <p:nvGraphicFramePr>
          <p:cNvPr id="9" name="Diagram 8">
            <a:extLst>
              <a:ext uri="{FF2B5EF4-FFF2-40B4-BE49-F238E27FC236}">
                <a16:creationId xmlns:a16="http://schemas.microsoft.com/office/drawing/2014/main" id="{EEB3F279-DBA7-DEE4-12AB-7D198D46CBC5}"/>
              </a:ext>
            </a:extLst>
          </p:cNvPr>
          <p:cNvGraphicFramePr>
            <a:graphicFrameLocks/>
          </p:cNvGraphicFramePr>
          <p:nvPr>
            <p:extLst>
              <p:ext uri="{D42A27DB-BD31-4B8C-83A1-F6EECF244321}">
                <p14:modId xmlns:p14="http://schemas.microsoft.com/office/powerpoint/2010/main" val="1572902360"/>
              </p:ext>
            </p:extLst>
          </p:nvPr>
        </p:nvGraphicFramePr>
        <p:xfrm>
          <a:off x="2930603" y="2002993"/>
          <a:ext cx="4964703" cy="412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3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8BED-E795-B64E-3603-0F498B9DB2B7}"/>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D9BC1430-4C62-3183-647A-E49D9F0FFB65}"/>
              </a:ext>
            </a:extLst>
          </p:cNvPr>
          <p:cNvSpPr txBox="1"/>
          <p:nvPr/>
        </p:nvSpPr>
        <p:spPr>
          <a:xfrm>
            <a:off x="9441455" y="1233889"/>
            <a:ext cx="2750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8138335D-F388-89C5-CF9C-CDAFC4341765}"/>
              </a:ext>
            </a:extLst>
          </p:cNvPr>
          <p:cNvGraphicFramePr>
            <a:graphicFrameLocks/>
          </p:cNvGraphicFramePr>
          <p:nvPr>
            <p:extLst>
              <p:ext uri="{D42A27DB-BD31-4B8C-83A1-F6EECF244321}">
                <p14:modId xmlns:p14="http://schemas.microsoft.com/office/powerpoint/2010/main" val="798667327"/>
              </p:ext>
            </p:extLst>
          </p:nvPr>
        </p:nvGraphicFramePr>
        <p:xfrm>
          <a:off x="3384690" y="2237351"/>
          <a:ext cx="4964703" cy="40305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a:extLst>
              <a:ext uri="{FF2B5EF4-FFF2-40B4-BE49-F238E27FC236}">
                <a16:creationId xmlns:a16="http://schemas.microsoft.com/office/drawing/2014/main" id="{FEB7A736-C1EA-A359-106E-E243310F3FB8}"/>
              </a:ext>
            </a:extLst>
          </p:cNvPr>
          <p:cNvSpPr txBox="1"/>
          <p:nvPr/>
        </p:nvSpPr>
        <p:spPr>
          <a:xfrm>
            <a:off x="3425165" y="421105"/>
            <a:ext cx="436012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r>
              <a:rPr kumimoji="0" lang="en-US" sz="2800" b="1"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Utlånat</a:t>
            </a:r>
            <a:r>
              <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2 </a:t>
            </a:r>
            <a:r>
              <a:rPr kumimoji="0" lang="en-US" sz="2800" b="1"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ggr</a:t>
            </a:r>
            <a:r>
              <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eller</a:t>
            </a:r>
            <a:r>
              <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mer</a:t>
            </a:r>
            <a:r>
              <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r>
              <a:rPr kumimoji="0" lang="en-US" sz="28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köpta</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senaste</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4 </a:t>
            </a:r>
            <a:r>
              <a:rPr kumimoji="0" lang="en-US" sz="28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åren</a:t>
            </a: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Ekon bibl.)</a:t>
            </a:r>
          </a:p>
        </p:txBody>
      </p:sp>
    </p:spTree>
    <p:extLst>
      <p:ext uri="{BB962C8B-B14F-4D97-AF65-F5344CB8AC3E}">
        <p14:creationId xmlns:p14="http://schemas.microsoft.com/office/powerpoint/2010/main" val="394886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B85C1CF-FC61-3823-6583-FBED793FAD27}"/>
              </a:ext>
            </a:extLst>
          </p:cNvPr>
          <p:cNvSpPr>
            <a:spLocks noGrp="1"/>
          </p:cNvSpPr>
          <p:nvPr>
            <p:ph type="title"/>
          </p:nvPr>
        </p:nvSpPr>
        <p:spPr>
          <a:xfrm>
            <a:off x="912000" y="672001"/>
            <a:ext cx="10698474" cy="1084610"/>
          </a:xfrm>
        </p:spPr>
        <p:txBody>
          <a:bodyPr>
            <a:normAutofit/>
          </a:bodyPr>
          <a:lstStyle/>
          <a:p>
            <a:pPr algn="ctr"/>
            <a:r>
              <a:rPr lang="sv-SE" sz="3200" dirty="0" err="1"/>
              <a:t>Snittlån</a:t>
            </a:r>
            <a:r>
              <a:rPr lang="sv-SE" sz="3200" dirty="0"/>
              <a:t>, </a:t>
            </a:r>
            <a:r>
              <a:rPr lang="sv-SE" sz="3200" dirty="0" err="1"/>
              <a:t>Pedagagogiska</a:t>
            </a:r>
            <a:r>
              <a:rPr lang="sv-SE" sz="3200" dirty="0"/>
              <a:t> vs Ekonomiska biblioteket</a:t>
            </a:r>
          </a:p>
        </p:txBody>
      </p:sp>
      <p:graphicFrame>
        <p:nvGraphicFramePr>
          <p:cNvPr id="5" name="Diagram 4">
            <a:extLst>
              <a:ext uri="{FF2B5EF4-FFF2-40B4-BE49-F238E27FC236}">
                <a16:creationId xmlns:a16="http://schemas.microsoft.com/office/drawing/2014/main" id="{06117920-BE00-C4BA-E380-4F2CC3B7AE90}"/>
              </a:ext>
            </a:extLst>
          </p:cNvPr>
          <p:cNvGraphicFramePr>
            <a:graphicFrameLocks/>
          </p:cNvGraphicFramePr>
          <p:nvPr>
            <p:extLst>
              <p:ext uri="{D42A27DB-BD31-4B8C-83A1-F6EECF244321}">
                <p14:modId xmlns:p14="http://schemas.microsoft.com/office/powerpoint/2010/main" val="3427060107"/>
              </p:ext>
            </p:extLst>
          </p:nvPr>
        </p:nvGraphicFramePr>
        <p:xfrm>
          <a:off x="912001" y="2303921"/>
          <a:ext cx="5184000" cy="3882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a:extLst>
              <a:ext uri="{FF2B5EF4-FFF2-40B4-BE49-F238E27FC236}">
                <a16:creationId xmlns:a16="http://schemas.microsoft.com/office/drawing/2014/main" id="{3C2EA8EF-EE4D-4226-7252-6D268E318101}"/>
              </a:ext>
            </a:extLst>
          </p:cNvPr>
          <p:cNvGraphicFramePr>
            <a:graphicFrameLocks/>
          </p:cNvGraphicFramePr>
          <p:nvPr>
            <p:extLst>
              <p:ext uri="{D42A27DB-BD31-4B8C-83A1-F6EECF244321}">
                <p14:modId xmlns:p14="http://schemas.microsoft.com/office/powerpoint/2010/main" val="3564292909"/>
              </p:ext>
            </p:extLst>
          </p:nvPr>
        </p:nvGraphicFramePr>
        <p:xfrm>
          <a:off x="6304547" y="2303920"/>
          <a:ext cx="4975451" cy="3882077"/>
        </p:xfrm>
        <a:graphic>
          <a:graphicData uri="http://schemas.openxmlformats.org/drawingml/2006/chart">
            <c:chart xmlns:c="http://schemas.openxmlformats.org/drawingml/2006/chart" xmlns:r="http://schemas.openxmlformats.org/officeDocument/2006/relationships" r:id="rId4"/>
          </a:graphicData>
        </a:graphic>
      </p:graphicFrame>
      <p:sp>
        <p:nvSpPr>
          <p:cNvPr id="2" name="Stjärna: 5 punkter 1">
            <a:extLst>
              <a:ext uri="{FF2B5EF4-FFF2-40B4-BE49-F238E27FC236}">
                <a16:creationId xmlns:a16="http://schemas.microsoft.com/office/drawing/2014/main" id="{29409A9E-D3F9-2A63-8022-396E97860D15}"/>
              </a:ext>
            </a:extLst>
          </p:cNvPr>
          <p:cNvSpPr/>
          <p:nvPr/>
        </p:nvSpPr>
        <p:spPr>
          <a:xfrm>
            <a:off x="2155500" y="3114826"/>
            <a:ext cx="534389" cy="628348"/>
          </a:xfrm>
          <a:prstGeom prst="star5">
            <a:avLst>
              <a:gd name="adj" fmla="val 24226"/>
              <a:gd name="hf" fmla="val 105146"/>
              <a:gd name="vf" fmla="val 110557"/>
            </a:avLst>
          </a:prstGeom>
          <a:solidFill>
            <a:schemeClr val="accent4">
              <a:lumMod val="7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3700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E3DB66-4CC8-748F-3C8A-631ED3C59F3D}"/>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sz="2800" kern="1200" dirty="0">
                <a:solidFill>
                  <a:schemeClr val="tx1"/>
                </a:solidFill>
                <a:latin typeface="+mn-lt"/>
                <a:ea typeface="+mj-ea"/>
                <a:cs typeface="+mj-cs"/>
              </a:rPr>
              <a:t>E-</a:t>
            </a:r>
            <a:r>
              <a:rPr lang="en-US" sz="2800" kern="1200" dirty="0" err="1">
                <a:solidFill>
                  <a:schemeClr val="tx1"/>
                </a:solidFill>
                <a:latin typeface="+mn-lt"/>
                <a:ea typeface="+mj-ea"/>
                <a:cs typeface="+mj-cs"/>
              </a:rPr>
              <a:t>böcker</a:t>
            </a:r>
            <a:r>
              <a:rPr lang="en-US" sz="2800" kern="1200" dirty="0">
                <a:solidFill>
                  <a:schemeClr val="tx1"/>
                </a:solidFill>
                <a:latin typeface="+mn-lt"/>
                <a:ea typeface="+mj-ea"/>
                <a:cs typeface="+mj-cs"/>
              </a:rPr>
              <a:t>, Antal </a:t>
            </a:r>
            <a:r>
              <a:rPr lang="en-US" sz="2800" kern="1200" dirty="0" err="1">
                <a:solidFill>
                  <a:schemeClr val="tx1"/>
                </a:solidFill>
                <a:latin typeface="+mn-lt"/>
                <a:ea typeface="+mj-ea"/>
                <a:cs typeface="+mj-cs"/>
              </a:rPr>
              <a:t>enstaka</a:t>
            </a:r>
            <a:r>
              <a:rPr lang="en-US" sz="2800" kern="1200" dirty="0">
                <a:solidFill>
                  <a:schemeClr val="tx1"/>
                </a:solidFill>
                <a:latin typeface="+mn-lt"/>
                <a:ea typeface="+mj-ea"/>
                <a:cs typeface="+mj-cs"/>
              </a:rPr>
              <a:t> </a:t>
            </a:r>
            <a:r>
              <a:rPr lang="en-US" sz="2800" kern="1200" dirty="0" err="1">
                <a:solidFill>
                  <a:schemeClr val="tx1"/>
                </a:solidFill>
                <a:latin typeface="+mn-lt"/>
                <a:ea typeface="+mj-ea"/>
                <a:cs typeface="+mj-cs"/>
              </a:rPr>
              <a:t>titlar</a:t>
            </a:r>
            <a:r>
              <a:rPr lang="en-US" sz="2800" kern="1200" dirty="0">
                <a:solidFill>
                  <a:schemeClr val="tx1"/>
                </a:solidFill>
                <a:latin typeface="+mn-lt"/>
                <a:ea typeface="+mj-ea"/>
                <a:cs typeface="+mj-cs"/>
              </a:rPr>
              <a:t> </a:t>
            </a:r>
            <a:r>
              <a:rPr lang="en-US" sz="2800" b="1" kern="1200" dirty="0" err="1">
                <a:solidFill>
                  <a:schemeClr val="tx1"/>
                </a:solidFill>
                <a:latin typeface="+mn-lt"/>
                <a:ea typeface="+mj-ea"/>
                <a:cs typeface="+mj-cs"/>
              </a:rPr>
              <a:t>köpta</a:t>
            </a:r>
            <a:r>
              <a:rPr lang="en-US" sz="2800" kern="1200" dirty="0">
                <a:solidFill>
                  <a:schemeClr val="tx1"/>
                </a:solidFill>
                <a:latin typeface="+mn-lt"/>
                <a:ea typeface="+mj-ea"/>
                <a:cs typeface="+mj-cs"/>
              </a:rPr>
              <a:t> </a:t>
            </a:r>
            <a:r>
              <a:rPr lang="en-US" sz="2800" kern="1200" dirty="0" err="1">
                <a:solidFill>
                  <a:schemeClr val="tx1"/>
                </a:solidFill>
                <a:latin typeface="+mn-lt"/>
                <a:ea typeface="+mj-ea"/>
                <a:cs typeface="+mj-cs"/>
              </a:rPr>
              <a:t>som</a:t>
            </a:r>
            <a:r>
              <a:rPr lang="en-US" sz="2800" kern="1200" dirty="0">
                <a:solidFill>
                  <a:schemeClr val="tx1"/>
                </a:solidFill>
                <a:latin typeface="+mn-lt"/>
                <a:ea typeface="+mj-ea"/>
                <a:cs typeface="+mj-cs"/>
              </a:rPr>
              <a:t> </a:t>
            </a:r>
            <a:r>
              <a:rPr lang="en-US" sz="2800" kern="1200" dirty="0" err="1">
                <a:solidFill>
                  <a:schemeClr val="tx1"/>
                </a:solidFill>
                <a:latin typeface="+mn-lt"/>
                <a:ea typeface="+mj-ea"/>
                <a:cs typeface="+mj-cs"/>
              </a:rPr>
              <a:t>inköpsförslag</a:t>
            </a:r>
            <a:endParaRPr lang="en-US" sz="2800" kern="1200" dirty="0">
              <a:solidFill>
                <a:schemeClr val="tx1"/>
              </a:solidFill>
              <a:latin typeface="+mn-lt"/>
              <a:ea typeface="+mj-ea"/>
              <a:cs typeface="+mj-cs"/>
            </a:endParaRPr>
          </a:p>
        </p:txBody>
      </p:sp>
      <p:sp>
        <p:nvSpPr>
          <p:cNvPr id="7" name="Rubrik 1">
            <a:extLst>
              <a:ext uri="{FF2B5EF4-FFF2-40B4-BE49-F238E27FC236}">
                <a16:creationId xmlns:a16="http://schemas.microsoft.com/office/drawing/2014/main" id="{0C8DE2DF-E27B-B0DA-5F0D-46AA0F119418}"/>
              </a:ext>
            </a:extLst>
          </p:cNvPr>
          <p:cNvSpPr txBox="1">
            <a:spLocks/>
          </p:cNvSpPr>
          <p:nvPr/>
        </p:nvSpPr>
        <p:spPr>
          <a:xfrm>
            <a:off x="838201" y="4304371"/>
            <a:ext cx="3087028" cy="166153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E-</a:t>
            </a:r>
            <a:r>
              <a:rPr kumimoji="0" lang="en-US" sz="2800" b="0" i="0" u="none" strike="noStrike" kern="1200" cap="none" spc="0" normalizeH="0" baseline="0" noProof="0" dirty="0" err="1">
                <a:ln>
                  <a:noFill/>
                </a:ln>
                <a:solidFill>
                  <a:prstClr val="black"/>
                </a:solidFill>
                <a:effectLst/>
                <a:uLnTx/>
                <a:uFillTx/>
                <a:latin typeface="Calibri" panose="020F0502020204030204"/>
                <a:ea typeface="+mj-ea"/>
                <a:cs typeface="+mj-cs"/>
              </a:rPr>
              <a:t>böcker</a:t>
            </a: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j-ea"/>
                <a:cs typeface="+mj-cs"/>
              </a:rPr>
              <a:t>totalt</a:t>
            </a: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800" b="1" i="0" u="none" strike="noStrike" kern="1200" cap="none" spc="0" normalizeH="0" baseline="0" noProof="0" err="1">
                <a:ln>
                  <a:noFill/>
                </a:ln>
                <a:solidFill>
                  <a:prstClr val="black"/>
                </a:solidFill>
                <a:effectLst/>
                <a:uLnTx/>
                <a:uFillTx/>
                <a:latin typeface="Calibri" panose="020F0502020204030204"/>
                <a:ea typeface="+mj-ea"/>
                <a:cs typeface="+mj-cs"/>
              </a:rPr>
              <a:t>bestånd</a:t>
            </a: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j-ea"/>
                <a:cs typeface="+mj-cs"/>
              </a:rPr>
              <a:t>nationellt</a:t>
            </a:r>
            <a:endPar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aphicFrame>
        <p:nvGraphicFramePr>
          <p:cNvPr id="3" name="Diagram 2">
            <a:extLst>
              <a:ext uri="{FF2B5EF4-FFF2-40B4-BE49-F238E27FC236}">
                <a16:creationId xmlns:a16="http://schemas.microsoft.com/office/drawing/2014/main" id="{46A20812-1115-F33F-A725-CA874AAA624D}"/>
              </a:ext>
            </a:extLst>
          </p:cNvPr>
          <p:cNvGraphicFramePr>
            <a:graphicFrameLocks/>
          </p:cNvGraphicFramePr>
          <p:nvPr/>
        </p:nvGraphicFramePr>
        <p:xfrm>
          <a:off x="4159405" y="3902926"/>
          <a:ext cx="7482468" cy="2726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1039D043-8340-456F-7DEA-369AE4B7955F}"/>
              </a:ext>
            </a:extLst>
          </p:cNvPr>
          <p:cNvGraphicFramePr>
            <a:graphicFrameLocks/>
          </p:cNvGraphicFramePr>
          <p:nvPr>
            <p:extLst>
              <p:ext uri="{D42A27DB-BD31-4B8C-83A1-F6EECF244321}">
                <p14:modId xmlns:p14="http://schemas.microsoft.com/office/powerpoint/2010/main" val="1085140125"/>
              </p:ext>
            </p:extLst>
          </p:nvPr>
        </p:nvGraphicFramePr>
        <p:xfrm>
          <a:off x="4654295" y="301085"/>
          <a:ext cx="4585957" cy="3224167"/>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objekt 8">
            <a:extLst>
              <a:ext uri="{FF2B5EF4-FFF2-40B4-BE49-F238E27FC236}">
                <a16:creationId xmlns:a16="http://schemas.microsoft.com/office/drawing/2014/main" id="{6BF8D05D-F413-5512-855F-6B996AB16BCE}"/>
              </a:ext>
            </a:extLst>
          </p:cNvPr>
          <p:cNvPicPr>
            <a:picLocks noChangeAspect="1"/>
          </p:cNvPicPr>
          <p:nvPr/>
        </p:nvPicPr>
        <p:blipFill>
          <a:blip r:embed="rId5"/>
          <a:stretch>
            <a:fillRect/>
          </a:stretch>
        </p:blipFill>
        <p:spPr>
          <a:xfrm>
            <a:off x="923258" y="2269747"/>
            <a:ext cx="3100923" cy="1938077"/>
          </a:xfrm>
          <a:prstGeom prst="rect">
            <a:avLst/>
          </a:prstGeom>
        </p:spPr>
      </p:pic>
    </p:spTree>
    <p:extLst>
      <p:ext uri="{BB962C8B-B14F-4D97-AF65-F5344CB8AC3E}">
        <p14:creationId xmlns:p14="http://schemas.microsoft.com/office/powerpoint/2010/main" val="15388950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U_PPTMall_2.0_20181207">
  <a:themeElements>
    <a:clrScheme name="GU Tema 2020 1">
      <a:dk1>
        <a:srgbClr val="000000"/>
      </a:dk1>
      <a:lt1>
        <a:srgbClr val="FFFFFF"/>
      </a:lt1>
      <a:dk2>
        <a:srgbClr val="44546A"/>
      </a:dk2>
      <a:lt2>
        <a:srgbClr val="E7E6E6"/>
      </a:lt2>
      <a:accent1>
        <a:srgbClr val="499FDC"/>
      </a:accent1>
      <a:accent2>
        <a:srgbClr val="7357C1"/>
      </a:accent2>
      <a:accent3>
        <a:srgbClr val="1DA881"/>
      </a:accent3>
      <a:accent4>
        <a:srgbClr val="F2C33E"/>
      </a:accent4>
      <a:accent5>
        <a:srgbClr val="5B9BD5"/>
      </a:accent5>
      <a:accent6>
        <a:srgbClr val="C7247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sve_v2" id="{5464E36A-2C34-9145-9ACA-143E2CC499EE}" vid="{03B2218A-D796-6049-BD85-6AFD61AB2A7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664</TotalTime>
  <Words>1822</Words>
  <Application>Microsoft Office PowerPoint</Application>
  <PresentationFormat>Bredbild</PresentationFormat>
  <Paragraphs>223</Paragraphs>
  <Slides>21</Slides>
  <Notes>15</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21</vt:i4>
      </vt:variant>
    </vt:vector>
  </HeadingPairs>
  <TitlesOfParts>
    <vt:vector size="30" baseType="lpstr">
      <vt:lpstr>Arial</vt:lpstr>
      <vt:lpstr>Arial Bold</vt:lpstr>
      <vt:lpstr>Arial Narrow</vt:lpstr>
      <vt:lpstr>Calibri</vt:lpstr>
      <vt:lpstr>Calibri Light</vt:lpstr>
      <vt:lpstr>Times New Roman</vt:lpstr>
      <vt:lpstr>Wingdings</vt:lpstr>
      <vt:lpstr>Office-tema</vt:lpstr>
      <vt:lpstr>1_GU_PPTMall_2.0_20181207</vt:lpstr>
      <vt:lpstr>Förvärvsstatistik/Samlingsanalys</vt:lpstr>
      <vt:lpstr>PowerPoint-presentation</vt:lpstr>
      <vt:lpstr>Antal köpta titlar Urvalsförvärv/inköpsförslag 2014-2022, ex. Samhvet. bibl.</vt:lpstr>
      <vt:lpstr>Ämnesfördelning, exempel Samhvet. bibl.</vt:lpstr>
      <vt:lpstr>PowerPoint-presentation</vt:lpstr>
      <vt:lpstr>PowerPoint-presentation</vt:lpstr>
      <vt:lpstr>PowerPoint-presentation</vt:lpstr>
      <vt:lpstr>Snittlån, Pedagagogiska vs Ekonomiska biblioteket</vt:lpstr>
      <vt:lpstr>E-böcker, Antal enstaka titlar köpta som inköpsförslag</vt:lpstr>
      <vt:lpstr>PowerPoint-presentation</vt:lpstr>
      <vt:lpstr>PowerPoint-presentation</vt:lpstr>
      <vt:lpstr>Citeringsanalys 2019, Några snabba siffror</vt:lpstr>
      <vt:lpstr>Citeringsanalysen:  Ålder på citerat material</vt:lpstr>
      <vt:lpstr>Vad har vi gjort med all information?</vt:lpstr>
      <vt:lpstr>Förvärvsmetod pliktleverans</vt:lpstr>
      <vt:lpstr>Pliktförvärvat material</vt:lpstr>
      <vt:lpstr>Pliktleverans: utlån per förvärvsår i ett  10-årsperspektiv</vt:lpstr>
      <vt:lpstr>PowerPoint-presentation</vt:lpstr>
      <vt:lpstr>Pliktexemplar – nyttjande och alternativ</vt:lpstr>
      <vt:lpstr>Jakten på hyllvärmare vs innehållsmässiga utvärderingar</vt:lpstr>
      <vt:lpstr>PowerPoint-presentation</vt:lpstr>
    </vt:vector>
  </TitlesOfParts>
  <Company>University of Gothenburg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Förvärvsstatistik</dc:title>
  <dc:creator>Daniela Deldén</dc:creator>
  <cp:lastModifiedBy>Jenny Johansson</cp:lastModifiedBy>
  <cp:revision>33</cp:revision>
  <dcterms:created xsi:type="dcterms:W3CDTF">2024-03-07T11:46:39Z</dcterms:created>
  <dcterms:modified xsi:type="dcterms:W3CDTF">2025-05-15T18:04:45Z</dcterms:modified>
</cp:coreProperties>
</file>