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5"/>
  </p:notesMasterIdLst>
  <p:sldIdLst>
    <p:sldId id="256" r:id="rId2"/>
    <p:sldId id="257" r:id="rId3"/>
    <p:sldId id="258" r:id="rId4"/>
  </p:sldIdLst>
  <p:sldSz cx="9144000" cy="6858000" type="screen4x3"/>
  <p:notesSz cx="6858000" cy="9144000"/>
  <p:embeddedFontLst>
    <p:embeddedFont>
      <p:font typeface="Calibri" pitchFamily="34" charset="0"/>
      <p:regular r:id="rId6"/>
      <p:bold r:id="rId7"/>
      <p:italic r:id="rId8"/>
      <p:boldItalic r:id="rId9"/>
    </p:embeddedFont>
    <p:embeddedFont>
      <p:font typeface="Source Code Pro" charset="0"/>
      <p:regular r:id="rId10"/>
      <p:bold r:id="rId11"/>
      <p:italic r:id="rId12"/>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3" Type="http://schemas.openxmlformats.org/officeDocument/2006/relationships/slide" Target="slides/slide2.xml"/><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notesMaster" Target="notesMasters/notesMaster1.xml"/><Relationship Id="rId15" Type="http://schemas.openxmlformats.org/officeDocument/2006/relationships/viewProps" Target="viewProps.xml"/><Relationship Id="rId10"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3106678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4017825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1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600200"/>
            <a:ext cx="6367800" cy="54543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3737433"/>
            <a:ext cx="4045200" cy="16467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965433"/>
            <a:ext cx="3837000" cy="49269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3"/>
        <p:cNvGrpSpPr/>
        <p:nvPr/>
      </p:nvGrpSpPr>
      <p:grpSpPr>
        <a:xfrm>
          <a:off x="0" y="0"/>
          <a:ext cx="0" cy="0"/>
          <a:chOff x="0" y="0"/>
          <a:chExt cx="0" cy="0"/>
        </a:xfrm>
      </p:grpSpPr>
      <p:sp>
        <p:nvSpPr>
          <p:cNvPr id="54" name="Google Shape;54;p13"/>
          <p:cNvSpPr/>
          <p:nvPr/>
        </p:nvSpPr>
        <p:spPr>
          <a:xfrm>
            <a:off x="0" y="5662075"/>
            <a:ext cx="9144000" cy="1245000"/>
          </a:xfrm>
          <a:prstGeom prst="rect">
            <a:avLst/>
          </a:pr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5" name="Google Shape;55;p13"/>
          <p:cNvPicPr preferRelativeResize="0"/>
          <p:nvPr/>
        </p:nvPicPr>
        <p:blipFill>
          <a:blip r:embed="rId3">
            <a:alphaModFix/>
          </a:blip>
          <a:stretch>
            <a:fillRect/>
          </a:stretch>
        </p:blipFill>
        <p:spPr>
          <a:xfrm>
            <a:off x="209186" y="162800"/>
            <a:ext cx="1074975" cy="830200"/>
          </a:xfrm>
          <a:prstGeom prst="rect">
            <a:avLst/>
          </a:prstGeom>
          <a:noFill/>
          <a:ln>
            <a:noFill/>
          </a:ln>
        </p:spPr>
      </p:pic>
      <p:sp>
        <p:nvSpPr>
          <p:cNvPr id="56" name="Google Shape;56;p13"/>
          <p:cNvSpPr txBox="1"/>
          <p:nvPr/>
        </p:nvSpPr>
        <p:spPr>
          <a:xfrm>
            <a:off x="-45050" y="381000"/>
            <a:ext cx="9144000" cy="1649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5600">
                <a:solidFill>
                  <a:srgbClr val="E69138"/>
                </a:solidFill>
                <a:latin typeface="Calibri"/>
                <a:ea typeface="Calibri"/>
                <a:cs typeface="Calibri"/>
                <a:sym typeface="Calibri"/>
              </a:rPr>
              <a:t>CERTIFICATE</a:t>
            </a:r>
            <a:endParaRPr sz="5600">
              <a:solidFill>
                <a:srgbClr val="E69138"/>
              </a:solidFill>
              <a:latin typeface="Calibri"/>
              <a:ea typeface="Calibri"/>
              <a:cs typeface="Calibri"/>
              <a:sym typeface="Calibri"/>
            </a:endParaRPr>
          </a:p>
          <a:p>
            <a:pPr marL="0" lvl="0" indent="0" algn="ctr" rtl="0">
              <a:spcBef>
                <a:spcPts val="0"/>
              </a:spcBef>
              <a:spcAft>
                <a:spcPts val="0"/>
              </a:spcAft>
              <a:buNone/>
            </a:pPr>
            <a:r>
              <a:rPr lang="en-GB" sz="3600">
                <a:solidFill>
                  <a:srgbClr val="3D85C6"/>
                </a:solidFill>
                <a:latin typeface="Calibri"/>
                <a:ea typeface="Calibri"/>
                <a:cs typeface="Calibri"/>
                <a:sym typeface="Calibri"/>
              </a:rPr>
              <a:t>of Achievement </a:t>
            </a:r>
            <a:endParaRPr sz="3600">
              <a:solidFill>
                <a:srgbClr val="3D85C6"/>
              </a:solidFill>
              <a:latin typeface="Calibri"/>
              <a:ea typeface="Calibri"/>
              <a:cs typeface="Calibri"/>
              <a:sym typeface="Calibri"/>
            </a:endParaRPr>
          </a:p>
        </p:txBody>
      </p:sp>
      <p:sp>
        <p:nvSpPr>
          <p:cNvPr id="57" name="Google Shape;57;p13"/>
          <p:cNvSpPr txBox="1"/>
          <p:nvPr/>
        </p:nvSpPr>
        <p:spPr>
          <a:xfrm>
            <a:off x="0" y="2208275"/>
            <a:ext cx="9144000" cy="2015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a:solidFill>
                  <a:srgbClr val="0B5394"/>
                </a:solidFill>
                <a:latin typeface="Calibri"/>
                <a:ea typeface="Calibri"/>
                <a:cs typeface="Calibri"/>
                <a:sym typeface="Calibri"/>
              </a:rPr>
              <a:t>This certificate is granted to</a:t>
            </a:r>
            <a:endParaRPr>
              <a:solidFill>
                <a:srgbClr val="0B5394"/>
              </a:solidFill>
              <a:latin typeface="Calibri"/>
              <a:ea typeface="Calibri"/>
              <a:cs typeface="Calibri"/>
              <a:sym typeface="Calibri"/>
            </a:endParaRPr>
          </a:p>
          <a:p>
            <a:pPr marL="0" lvl="0" indent="0" algn="ctr" rtl="0">
              <a:spcBef>
                <a:spcPts val="0"/>
              </a:spcBef>
              <a:spcAft>
                <a:spcPts val="0"/>
              </a:spcAft>
              <a:buNone/>
            </a:pPr>
            <a:r>
              <a:rPr lang="en-GB" sz="4000" b="1" i="1">
                <a:solidFill>
                  <a:srgbClr val="0B5394"/>
                </a:solidFill>
                <a:latin typeface="Calibri"/>
                <a:ea typeface="Calibri"/>
                <a:cs typeface="Calibri"/>
                <a:sym typeface="Calibri"/>
              </a:rPr>
              <a:t>&lt;&lt;Name&gt;&gt; &lt;&lt;Surname&gt;&gt;</a:t>
            </a:r>
            <a:endParaRPr sz="4000" b="1" i="1">
              <a:solidFill>
                <a:srgbClr val="0B5394"/>
              </a:solidFill>
              <a:latin typeface="Calibri"/>
              <a:ea typeface="Calibri"/>
              <a:cs typeface="Calibri"/>
              <a:sym typeface="Calibri"/>
            </a:endParaRPr>
          </a:p>
          <a:p>
            <a:pPr marL="0" lvl="0" indent="0" algn="ctr" rtl="0">
              <a:spcBef>
                <a:spcPts val="0"/>
              </a:spcBef>
              <a:spcAft>
                <a:spcPts val="0"/>
              </a:spcAft>
              <a:buNone/>
            </a:pPr>
            <a:r>
              <a:rPr lang="en-GB">
                <a:solidFill>
                  <a:srgbClr val="0B5394"/>
                </a:solidFill>
                <a:latin typeface="Calibri"/>
                <a:ea typeface="Calibri"/>
                <a:cs typeface="Calibri"/>
                <a:sym typeface="Calibri"/>
              </a:rPr>
              <a:t>for the successful completion of the Learn2Analyze MOOC on</a:t>
            </a:r>
            <a:endParaRPr>
              <a:solidFill>
                <a:srgbClr val="0B5394"/>
              </a:solidFill>
              <a:latin typeface="Calibri"/>
              <a:ea typeface="Calibri"/>
              <a:cs typeface="Calibri"/>
              <a:sym typeface="Calibri"/>
            </a:endParaRPr>
          </a:p>
          <a:p>
            <a:pPr marL="0" lvl="0" indent="0" algn="ctr" rtl="0">
              <a:spcBef>
                <a:spcPts val="0"/>
              </a:spcBef>
              <a:spcAft>
                <a:spcPts val="0"/>
              </a:spcAft>
              <a:buNone/>
            </a:pPr>
            <a:r>
              <a:rPr lang="en-GB" sz="2800" b="1">
                <a:solidFill>
                  <a:srgbClr val="0B5394"/>
                </a:solidFill>
                <a:latin typeface="Calibri"/>
                <a:ea typeface="Calibri"/>
                <a:cs typeface="Calibri"/>
                <a:sym typeface="Calibri"/>
              </a:rPr>
              <a:t>Educational Data Literacy</a:t>
            </a:r>
            <a:endParaRPr sz="2800" b="1">
              <a:solidFill>
                <a:srgbClr val="0B5394"/>
              </a:solidFill>
              <a:latin typeface="Calibri"/>
              <a:ea typeface="Calibri"/>
              <a:cs typeface="Calibri"/>
              <a:sym typeface="Calibri"/>
            </a:endParaRPr>
          </a:p>
          <a:p>
            <a:pPr marL="0" lvl="0" indent="0" algn="ctr" rtl="0">
              <a:spcBef>
                <a:spcPts val="0"/>
              </a:spcBef>
              <a:spcAft>
                <a:spcPts val="0"/>
              </a:spcAft>
              <a:buNone/>
            </a:pPr>
            <a:endParaRPr sz="800">
              <a:solidFill>
                <a:srgbClr val="0B5394"/>
              </a:solidFill>
              <a:latin typeface="Calibri"/>
              <a:ea typeface="Calibri"/>
              <a:cs typeface="Calibri"/>
              <a:sym typeface="Calibri"/>
            </a:endParaRPr>
          </a:p>
          <a:p>
            <a:pPr marL="0" lvl="0" indent="0" algn="ctr" rtl="0">
              <a:spcBef>
                <a:spcPts val="0"/>
              </a:spcBef>
              <a:spcAft>
                <a:spcPts val="0"/>
              </a:spcAft>
              <a:buNone/>
            </a:pPr>
            <a:r>
              <a:rPr lang="en-GB" b="1">
                <a:solidFill>
                  <a:srgbClr val="0B5394"/>
                </a:solidFill>
                <a:latin typeface="Calibri"/>
                <a:ea typeface="Calibri"/>
                <a:cs typeface="Calibri"/>
                <a:sym typeface="Calibri"/>
              </a:rPr>
              <a:t>Course Duration: </a:t>
            </a:r>
            <a:r>
              <a:rPr lang="en-GB">
                <a:solidFill>
                  <a:srgbClr val="0B5394"/>
                </a:solidFill>
                <a:latin typeface="Calibri"/>
                <a:ea typeface="Calibri"/>
                <a:cs typeface="Calibri"/>
                <a:sym typeface="Calibri"/>
              </a:rPr>
              <a:t>100 hours</a:t>
            </a:r>
            <a:endParaRPr>
              <a:solidFill>
                <a:srgbClr val="0B5394"/>
              </a:solidFill>
              <a:latin typeface="Calibri"/>
              <a:ea typeface="Calibri"/>
              <a:cs typeface="Calibri"/>
              <a:sym typeface="Calibri"/>
            </a:endParaRPr>
          </a:p>
        </p:txBody>
      </p:sp>
      <p:pic>
        <p:nvPicPr>
          <p:cNvPr id="58" name="Google Shape;58;p13"/>
          <p:cNvPicPr preferRelativeResize="0"/>
          <p:nvPr/>
        </p:nvPicPr>
        <p:blipFill>
          <a:blip r:embed="rId4">
            <a:alphaModFix/>
          </a:blip>
          <a:stretch>
            <a:fillRect/>
          </a:stretch>
        </p:blipFill>
        <p:spPr>
          <a:xfrm>
            <a:off x="6767202" y="74467"/>
            <a:ext cx="2331749" cy="666050"/>
          </a:xfrm>
          <a:prstGeom prst="rect">
            <a:avLst/>
          </a:prstGeom>
          <a:noFill/>
          <a:ln>
            <a:noFill/>
          </a:ln>
        </p:spPr>
      </p:pic>
      <p:pic>
        <p:nvPicPr>
          <p:cNvPr id="59" name="Google Shape;59;p13"/>
          <p:cNvPicPr preferRelativeResize="0"/>
          <p:nvPr/>
        </p:nvPicPr>
        <p:blipFill>
          <a:blip r:embed="rId5">
            <a:alphaModFix/>
          </a:blip>
          <a:stretch>
            <a:fillRect/>
          </a:stretch>
        </p:blipFill>
        <p:spPr>
          <a:xfrm>
            <a:off x="209175" y="5624071"/>
            <a:ext cx="1787576" cy="664480"/>
          </a:xfrm>
          <a:prstGeom prst="rect">
            <a:avLst/>
          </a:prstGeom>
          <a:noFill/>
          <a:ln>
            <a:noFill/>
          </a:ln>
        </p:spPr>
      </p:pic>
      <p:pic>
        <p:nvPicPr>
          <p:cNvPr id="60" name="Google Shape;60;p13"/>
          <p:cNvPicPr preferRelativeResize="0"/>
          <p:nvPr/>
        </p:nvPicPr>
        <p:blipFill>
          <a:blip r:embed="rId6">
            <a:alphaModFix/>
          </a:blip>
          <a:stretch>
            <a:fillRect/>
          </a:stretch>
        </p:blipFill>
        <p:spPr>
          <a:xfrm>
            <a:off x="7381125" y="5795425"/>
            <a:ext cx="1430602" cy="473100"/>
          </a:xfrm>
          <a:prstGeom prst="rect">
            <a:avLst/>
          </a:prstGeom>
          <a:noFill/>
          <a:ln>
            <a:noFill/>
          </a:ln>
        </p:spPr>
      </p:pic>
      <p:pic>
        <p:nvPicPr>
          <p:cNvPr id="61" name="Google Shape;61;p13"/>
          <p:cNvPicPr preferRelativeResize="0"/>
          <p:nvPr/>
        </p:nvPicPr>
        <p:blipFill>
          <a:blip r:embed="rId7">
            <a:alphaModFix/>
          </a:blip>
          <a:stretch>
            <a:fillRect/>
          </a:stretch>
        </p:blipFill>
        <p:spPr>
          <a:xfrm>
            <a:off x="4952225" y="5568957"/>
            <a:ext cx="1945452" cy="774719"/>
          </a:xfrm>
          <a:prstGeom prst="rect">
            <a:avLst/>
          </a:prstGeom>
          <a:noFill/>
          <a:ln>
            <a:noFill/>
          </a:ln>
        </p:spPr>
      </p:pic>
      <p:pic>
        <p:nvPicPr>
          <p:cNvPr id="62" name="Google Shape;62;p13"/>
          <p:cNvPicPr preferRelativeResize="0"/>
          <p:nvPr/>
        </p:nvPicPr>
        <p:blipFill>
          <a:blip r:embed="rId8">
            <a:alphaModFix/>
          </a:blip>
          <a:stretch>
            <a:fillRect/>
          </a:stretch>
        </p:blipFill>
        <p:spPr>
          <a:xfrm>
            <a:off x="6560400" y="6306962"/>
            <a:ext cx="820733" cy="370400"/>
          </a:xfrm>
          <a:prstGeom prst="rect">
            <a:avLst/>
          </a:prstGeom>
          <a:noFill/>
          <a:ln>
            <a:noFill/>
          </a:ln>
        </p:spPr>
      </p:pic>
      <p:pic>
        <p:nvPicPr>
          <p:cNvPr id="63" name="Google Shape;63;p13"/>
          <p:cNvPicPr preferRelativeResize="0"/>
          <p:nvPr/>
        </p:nvPicPr>
        <p:blipFill>
          <a:blip r:embed="rId9">
            <a:alphaModFix/>
          </a:blip>
          <a:stretch>
            <a:fillRect/>
          </a:stretch>
        </p:blipFill>
        <p:spPr>
          <a:xfrm>
            <a:off x="3881563" y="6386013"/>
            <a:ext cx="1787580" cy="321794"/>
          </a:xfrm>
          <a:prstGeom prst="rect">
            <a:avLst/>
          </a:prstGeom>
          <a:noFill/>
          <a:ln>
            <a:noFill/>
          </a:ln>
        </p:spPr>
      </p:pic>
      <p:pic>
        <p:nvPicPr>
          <p:cNvPr id="64" name="Google Shape;64;p13"/>
          <p:cNvPicPr preferRelativeResize="0"/>
          <p:nvPr/>
        </p:nvPicPr>
        <p:blipFill>
          <a:blip r:embed="rId10">
            <a:alphaModFix/>
          </a:blip>
          <a:stretch>
            <a:fillRect/>
          </a:stretch>
        </p:blipFill>
        <p:spPr>
          <a:xfrm>
            <a:off x="1202751" y="6014848"/>
            <a:ext cx="1787575" cy="892226"/>
          </a:xfrm>
          <a:prstGeom prst="rect">
            <a:avLst/>
          </a:prstGeom>
          <a:noFill/>
          <a:ln>
            <a:noFill/>
          </a:ln>
        </p:spPr>
      </p:pic>
      <p:sp>
        <p:nvSpPr>
          <p:cNvPr id="65" name="Google Shape;65;p13"/>
          <p:cNvSpPr txBox="1"/>
          <p:nvPr/>
        </p:nvSpPr>
        <p:spPr>
          <a:xfrm>
            <a:off x="35550" y="4708050"/>
            <a:ext cx="9072900" cy="8922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en-GB" sz="900" i="1">
                <a:solidFill>
                  <a:schemeClr val="dk1"/>
                </a:solidFill>
              </a:rPr>
              <a:t>The </a:t>
            </a:r>
            <a:r>
              <a:rPr lang="en-GB" sz="900" b="1" i="1">
                <a:solidFill>
                  <a:schemeClr val="dk1"/>
                </a:solidFill>
              </a:rPr>
              <a:t>Learn2Analyze MOOC</a:t>
            </a:r>
            <a:r>
              <a:rPr lang="en-GB" sz="900" i="1">
                <a:solidFill>
                  <a:schemeClr val="dk1"/>
                </a:solidFill>
              </a:rPr>
              <a:t> is developed with co-funding by the European Commission through the </a:t>
            </a:r>
            <a:r>
              <a:rPr lang="en-GB" sz="900" b="1" i="1">
                <a:solidFill>
                  <a:schemeClr val="dk1"/>
                </a:solidFill>
              </a:rPr>
              <a:t>Erasmus+ Program</a:t>
            </a:r>
            <a:r>
              <a:rPr lang="en-GB" sz="900" i="1">
                <a:solidFill>
                  <a:schemeClr val="dk1"/>
                </a:solidFill>
              </a:rPr>
              <a:t> of the European Union (Cooperation for innovation and the exchange of good practices - </a:t>
            </a:r>
            <a:r>
              <a:rPr lang="en-GB" sz="900" b="1" i="1">
                <a:solidFill>
                  <a:schemeClr val="dk1"/>
                </a:solidFill>
              </a:rPr>
              <a:t>Knowledge Alliances</a:t>
            </a:r>
            <a:r>
              <a:rPr lang="en-GB" sz="900" i="1">
                <a:solidFill>
                  <a:schemeClr val="dk1"/>
                </a:solidFill>
              </a:rPr>
              <a:t>, Agreement n. 2017-2733 / 001-001, Project No 588067-EPP-1-2017-1-EL-EPPKA2-KA). The European Commission’s support for the production of this publication does not constitute an endorsement of the contents, which reflects the views only of the authors, and the Commission will not be held responsible for any use which may be made of the information contained therein.</a:t>
            </a:r>
            <a:endParaRPr sz="1000">
              <a:latin typeface="Source Code Pro"/>
              <a:ea typeface="Source Code Pro"/>
              <a:cs typeface="Source Code Pro"/>
              <a:sym typeface="Source Code Pro"/>
            </a:endParaRPr>
          </a:p>
        </p:txBody>
      </p:sp>
      <p:pic>
        <p:nvPicPr>
          <p:cNvPr id="66" name="Google Shape;66;p13"/>
          <p:cNvPicPr preferRelativeResize="0"/>
          <p:nvPr/>
        </p:nvPicPr>
        <p:blipFill>
          <a:blip r:embed="rId11">
            <a:alphaModFix/>
          </a:blip>
          <a:stretch>
            <a:fillRect/>
          </a:stretch>
        </p:blipFill>
        <p:spPr>
          <a:xfrm>
            <a:off x="2574550" y="5795431"/>
            <a:ext cx="1945461" cy="32177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p:nvPr/>
        </p:nvSpPr>
        <p:spPr>
          <a:xfrm>
            <a:off x="0" y="5662075"/>
            <a:ext cx="9144000" cy="1245000"/>
          </a:xfrm>
          <a:prstGeom prst="rect">
            <a:avLst/>
          </a:pr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5" name="Google Shape;55;p13"/>
          <p:cNvPicPr preferRelativeResize="0"/>
          <p:nvPr/>
        </p:nvPicPr>
        <p:blipFill>
          <a:blip r:embed="rId3">
            <a:alphaModFix/>
          </a:blip>
          <a:stretch>
            <a:fillRect/>
          </a:stretch>
        </p:blipFill>
        <p:spPr>
          <a:xfrm>
            <a:off x="209186" y="162800"/>
            <a:ext cx="1074975" cy="830200"/>
          </a:xfrm>
          <a:prstGeom prst="rect">
            <a:avLst/>
          </a:prstGeom>
          <a:noFill/>
          <a:ln>
            <a:noFill/>
          </a:ln>
        </p:spPr>
      </p:pic>
      <p:sp>
        <p:nvSpPr>
          <p:cNvPr id="56" name="Google Shape;56;p13"/>
          <p:cNvSpPr txBox="1"/>
          <p:nvPr/>
        </p:nvSpPr>
        <p:spPr>
          <a:xfrm>
            <a:off x="-45050" y="381000"/>
            <a:ext cx="9144000" cy="1956232"/>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5600" dirty="0">
                <a:solidFill>
                  <a:srgbClr val="E69138"/>
                </a:solidFill>
                <a:latin typeface="Calibri"/>
                <a:ea typeface="Calibri"/>
                <a:cs typeface="Calibri"/>
                <a:sym typeface="Calibri"/>
              </a:rPr>
              <a:t>CERTIFICATE</a:t>
            </a:r>
            <a:endParaRPr sz="5600" dirty="0">
              <a:solidFill>
                <a:srgbClr val="E69138"/>
              </a:solidFill>
              <a:latin typeface="Calibri"/>
              <a:ea typeface="Calibri"/>
              <a:cs typeface="Calibri"/>
              <a:sym typeface="Calibri"/>
            </a:endParaRPr>
          </a:p>
          <a:p>
            <a:pPr marL="0" lvl="0" indent="0" algn="ctr" rtl="0">
              <a:spcBef>
                <a:spcPts val="0"/>
              </a:spcBef>
              <a:spcAft>
                <a:spcPts val="0"/>
              </a:spcAft>
              <a:buNone/>
            </a:pPr>
            <a:r>
              <a:rPr lang="en-GB" sz="3600" dirty="0">
                <a:solidFill>
                  <a:srgbClr val="3D85C6"/>
                </a:solidFill>
                <a:latin typeface="Calibri"/>
                <a:ea typeface="Calibri"/>
                <a:cs typeface="Calibri"/>
                <a:sym typeface="Calibri"/>
              </a:rPr>
              <a:t>of Achievement </a:t>
            </a:r>
            <a:endParaRPr lang="en-GB" sz="3600" dirty="0" smtClean="0">
              <a:solidFill>
                <a:srgbClr val="3D85C6"/>
              </a:solidFill>
              <a:latin typeface="Calibri"/>
              <a:ea typeface="Calibri"/>
              <a:cs typeface="Calibri"/>
              <a:sym typeface="Calibri"/>
            </a:endParaRPr>
          </a:p>
          <a:p>
            <a:pPr marL="0" lvl="0" indent="0" algn="ctr" rtl="0">
              <a:spcBef>
                <a:spcPts val="0"/>
              </a:spcBef>
              <a:spcAft>
                <a:spcPts val="0"/>
              </a:spcAft>
              <a:buNone/>
            </a:pPr>
            <a:r>
              <a:rPr lang="en-GB" sz="3600" b="1" dirty="0" smtClean="0">
                <a:solidFill>
                  <a:schemeClr val="accent1">
                    <a:lumMod val="75000"/>
                  </a:schemeClr>
                </a:solidFill>
                <a:latin typeface="Calibri"/>
                <a:ea typeface="Calibri"/>
                <a:cs typeface="Calibri"/>
                <a:sym typeface="Calibri"/>
              </a:rPr>
              <a:t>Level A</a:t>
            </a:r>
            <a:endParaRPr sz="3600" b="1" dirty="0">
              <a:solidFill>
                <a:schemeClr val="accent1">
                  <a:lumMod val="75000"/>
                </a:schemeClr>
              </a:solidFill>
              <a:latin typeface="Calibri"/>
              <a:ea typeface="Calibri"/>
              <a:cs typeface="Calibri"/>
              <a:sym typeface="Calibri"/>
            </a:endParaRPr>
          </a:p>
        </p:txBody>
      </p:sp>
      <p:sp>
        <p:nvSpPr>
          <p:cNvPr id="57" name="Google Shape;57;p13"/>
          <p:cNvSpPr txBox="1"/>
          <p:nvPr/>
        </p:nvSpPr>
        <p:spPr>
          <a:xfrm>
            <a:off x="0" y="2337233"/>
            <a:ext cx="9144000" cy="2441856"/>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dirty="0">
                <a:solidFill>
                  <a:srgbClr val="0B5394"/>
                </a:solidFill>
                <a:latin typeface="Calibri"/>
                <a:ea typeface="Calibri"/>
                <a:cs typeface="Calibri"/>
                <a:sym typeface="Calibri"/>
              </a:rPr>
              <a:t>This certificate is granted to</a:t>
            </a:r>
            <a:endParaRPr dirty="0">
              <a:solidFill>
                <a:srgbClr val="0B5394"/>
              </a:solidFill>
              <a:latin typeface="Calibri"/>
              <a:ea typeface="Calibri"/>
              <a:cs typeface="Calibri"/>
              <a:sym typeface="Calibri"/>
            </a:endParaRPr>
          </a:p>
          <a:p>
            <a:pPr marL="0" lvl="0" indent="0" algn="ctr" rtl="0">
              <a:spcBef>
                <a:spcPts val="0"/>
              </a:spcBef>
              <a:spcAft>
                <a:spcPts val="0"/>
              </a:spcAft>
              <a:buNone/>
            </a:pPr>
            <a:r>
              <a:rPr lang="en-GB" sz="4000" b="1" i="1" dirty="0">
                <a:solidFill>
                  <a:srgbClr val="0B5394"/>
                </a:solidFill>
                <a:latin typeface="Calibri"/>
                <a:ea typeface="Calibri"/>
                <a:cs typeface="Calibri"/>
                <a:sym typeface="Calibri"/>
              </a:rPr>
              <a:t>&lt;&lt;Name&gt;&gt; &lt;&lt;Surname&gt;&gt;</a:t>
            </a:r>
            <a:endParaRPr sz="4000" b="1" i="1" dirty="0">
              <a:solidFill>
                <a:srgbClr val="0B5394"/>
              </a:solidFill>
              <a:latin typeface="Calibri"/>
              <a:ea typeface="Calibri"/>
              <a:cs typeface="Calibri"/>
              <a:sym typeface="Calibri"/>
            </a:endParaRPr>
          </a:p>
          <a:p>
            <a:pPr marL="0" lvl="0" indent="0" algn="ctr" rtl="0">
              <a:spcBef>
                <a:spcPts val="0"/>
              </a:spcBef>
              <a:spcAft>
                <a:spcPts val="0"/>
              </a:spcAft>
              <a:buNone/>
            </a:pPr>
            <a:r>
              <a:rPr lang="en-GB" dirty="0">
                <a:solidFill>
                  <a:srgbClr val="0B5394"/>
                </a:solidFill>
                <a:latin typeface="Calibri"/>
                <a:ea typeface="Calibri"/>
                <a:cs typeface="Calibri"/>
                <a:sym typeface="Calibri"/>
              </a:rPr>
              <a:t>for the successful completion of the Learn2Analyze MOOC on</a:t>
            </a:r>
            <a:endParaRPr dirty="0">
              <a:solidFill>
                <a:srgbClr val="0B5394"/>
              </a:solidFill>
              <a:latin typeface="Calibri"/>
              <a:ea typeface="Calibri"/>
              <a:cs typeface="Calibri"/>
              <a:sym typeface="Calibri"/>
            </a:endParaRPr>
          </a:p>
          <a:p>
            <a:pPr marL="0" lvl="0" indent="0" algn="ctr" rtl="0">
              <a:spcBef>
                <a:spcPts val="0"/>
              </a:spcBef>
              <a:spcAft>
                <a:spcPts val="0"/>
              </a:spcAft>
              <a:buNone/>
            </a:pPr>
            <a:r>
              <a:rPr lang="en-GB" sz="2800" b="1" dirty="0">
                <a:solidFill>
                  <a:srgbClr val="0B5394"/>
                </a:solidFill>
                <a:latin typeface="Calibri"/>
                <a:ea typeface="Calibri"/>
                <a:cs typeface="Calibri"/>
                <a:sym typeface="Calibri"/>
              </a:rPr>
              <a:t>Educational Data Literacy</a:t>
            </a:r>
            <a:endParaRPr sz="2800" b="1" dirty="0">
              <a:solidFill>
                <a:srgbClr val="0B5394"/>
              </a:solidFill>
              <a:latin typeface="Calibri"/>
              <a:ea typeface="Calibri"/>
              <a:cs typeface="Calibri"/>
              <a:sym typeface="Calibri"/>
            </a:endParaRPr>
          </a:p>
          <a:p>
            <a:pPr marL="0" lvl="0" indent="0" algn="ctr" rtl="0">
              <a:spcBef>
                <a:spcPts val="0"/>
              </a:spcBef>
              <a:spcAft>
                <a:spcPts val="0"/>
              </a:spcAft>
              <a:buNone/>
            </a:pPr>
            <a:endParaRPr sz="800" dirty="0">
              <a:solidFill>
                <a:srgbClr val="0B5394"/>
              </a:solidFill>
              <a:latin typeface="Calibri"/>
              <a:ea typeface="Calibri"/>
              <a:cs typeface="Calibri"/>
              <a:sym typeface="Calibri"/>
            </a:endParaRPr>
          </a:p>
          <a:p>
            <a:pPr marL="0" lvl="0" indent="0" algn="ctr" rtl="0">
              <a:spcBef>
                <a:spcPts val="0"/>
              </a:spcBef>
              <a:spcAft>
                <a:spcPts val="0"/>
              </a:spcAft>
              <a:buNone/>
            </a:pPr>
            <a:r>
              <a:rPr lang="en-GB" b="1" dirty="0" smtClean="0">
                <a:solidFill>
                  <a:srgbClr val="0B5394"/>
                </a:solidFill>
                <a:latin typeface="Calibri"/>
                <a:ea typeface="Calibri"/>
                <a:cs typeface="Calibri"/>
                <a:sym typeface="Calibri"/>
              </a:rPr>
              <a:t>Course </a:t>
            </a:r>
            <a:r>
              <a:rPr lang="en-GB" b="1" dirty="0">
                <a:solidFill>
                  <a:srgbClr val="0B5394"/>
                </a:solidFill>
                <a:latin typeface="Calibri"/>
                <a:ea typeface="Calibri"/>
                <a:cs typeface="Calibri"/>
                <a:sym typeface="Calibri"/>
              </a:rPr>
              <a:t>Duration: </a:t>
            </a:r>
            <a:r>
              <a:rPr lang="en-GB" dirty="0">
                <a:solidFill>
                  <a:srgbClr val="0B5394"/>
                </a:solidFill>
                <a:latin typeface="Calibri"/>
                <a:ea typeface="Calibri"/>
                <a:cs typeface="Calibri"/>
                <a:sym typeface="Calibri"/>
              </a:rPr>
              <a:t>100 </a:t>
            </a:r>
            <a:r>
              <a:rPr lang="en-GB" dirty="0" smtClean="0">
                <a:solidFill>
                  <a:srgbClr val="0B5394"/>
                </a:solidFill>
                <a:latin typeface="Calibri"/>
                <a:ea typeface="Calibri"/>
                <a:cs typeface="Calibri"/>
                <a:sym typeface="Calibri"/>
              </a:rPr>
              <a:t>hours</a:t>
            </a:r>
            <a:endParaRPr lang="en-GB" sz="1000" dirty="0" smtClean="0">
              <a:solidFill>
                <a:srgbClr val="0B5394"/>
              </a:solidFill>
              <a:latin typeface="Calibri"/>
              <a:ea typeface="Calibri"/>
              <a:cs typeface="Calibri"/>
              <a:sym typeface="Calibri"/>
            </a:endParaRPr>
          </a:p>
          <a:p>
            <a:pPr lvl="0" algn="ctr"/>
            <a:endParaRPr lang="en-US" sz="1000" dirty="0" smtClean="0"/>
          </a:p>
          <a:p>
            <a:pPr lvl="0" algn="ctr"/>
            <a:r>
              <a:rPr lang="en-US" dirty="0">
                <a:solidFill>
                  <a:srgbClr val="0B5394"/>
                </a:solidFill>
                <a:latin typeface="Calibri"/>
                <a:ea typeface="Calibri"/>
                <a:cs typeface="Calibri"/>
              </a:rPr>
              <a:t>L2A Certificate of Achievement </a:t>
            </a:r>
            <a:r>
              <a:rPr lang="en-US" b="1" dirty="0">
                <a:solidFill>
                  <a:srgbClr val="0B5394"/>
                </a:solidFill>
                <a:latin typeface="Calibri"/>
                <a:ea typeface="Calibri"/>
                <a:cs typeface="Calibri"/>
              </a:rPr>
              <a:t>Level A</a:t>
            </a:r>
            <a:r>
              <a:rPr lang="en-US" dirty="0">
                <a:solidFill>
                  <a:srgbClr val="0B5394"/>
                </a:solidFill>
                <a:latin typeface="Calibri"/>
                <a:ea typeface="Calibri"/>
                <a:cs typeface="Calibri"/>
              </a:rPr>
              <a:t> demonstrates understanding of the core concepts in Educational Data Literacy</a:t>
            </a:r>
            <a:endParaRPr dirty="0">
              <a:solidFill>
                <a:srgbClr val="0B5394"/>
              </a:solidFill>
              <a:latin typeface="Calibri"/>
              <a:ea typeface="Calibri"/>
              <a:cs typeface="Calibri"/>
              <a:sym typeface="Calibri"/>
            </a:endParaRPr>
          </a:p>
        </p:txBody>
      </p:sp>
      <p:pic>
        <p:nvPicPr>
          <p:cNvPr id="58" name="Google Shape;58;p13"/>
          <p:cNvPicPr preferRelativeResize="0"/>
          <p:nvPr/>
        </p:nvPicPr>
        <p:blipFill>
          <a:blip r:embed="rId4">
            <a:alphaModFix/>
          </a:blip>
          <a:stretch>
            <a:fillRect/>
          </a:stretch>
        </p:blipFill>
        <p:spPr>
          <a:xfrm>
            <a:off x="6767202" y="74467"/>
            <a:ext cx="2331749" cy="666050"/>
          </a:xfrm>
          <a:prstGeom prst="rect">
            <a:avLst/>
          </a:prstGeom>
          <a:noFill/>
          <a:ln>
            <a:noFill/>
          </a:ln>
        </p:spPr>
      </p:pic>
      <p:pic>
        <p:nvPicPr>
          <p:cNvPr id="59" name="Google Shape;59;p13"/>
          <p:cNvPicPr preferRelativeResize="0"/>
          <p:nvPr/>
        </p:nvPicPr>
        <p:blipFill>
          <a:blip r:embed="rId5">
            <a:alphaModFix/>
          </a:blip>
          <a:stretch>
            <a:fillRect/>
          </a:stretch>
        </p:blipFill>
        <p:spPr>
          <a:xfrm>
            <a:off x="209175" y="5624071"/>
            <a:ext cx="1787576" cy="664480"/>
          </a:xfrm>
          <a:prstGeom prst="rect">
            <a:avLst/>
          </a:prstGeom>
          <a:noFill/>
          <a:ln>
            <a:noFill/>
          </a:ln>
        </p:spPr>
      </p:pic>
      <p:pic>
        <p:nvPicPr>
          <p:cNvPr id="60" name="Google Shape;60;p13"/>
          <p:cNvPicPr preferRelativeResize="0"/>
          <p:nvPr/>
        </p:nvPicPr>
        <p:blipFill>
          <a:blip r:embed="rId6">
            <a:alphaModFix/>
          </a:blip>
          <a:stretch>
            <a:fillRect/>
          </a:stretch>
        </p:blipFill>
        <p:spPr>
          <a:xfrm>
            <a:off x="7381125" y="5795425"/>
            <a:ext cx="1430602" cy="473100"/>
          </a:xfrm>
          <a:prstGeom prst="rect">
            <a:avLst/>
          </a:prstGeom>
          <a:noFill/>
          <a:ln>
            <a:noFill/>
          </a:ln>
        </p:spPr>
      </p:pic>
      <p:pic>
        <p:nvPicPr>
          <p:cNvPr id="61" name="Google Shape;61;p13"/>
          <p:cNvPicPr preferRelativeResize="0"/>
          <p:nvPr/>
        </p:nvPicPr>
        <p:blipFill>
          <a:blip r:embed="rId7">
            <a:alphaModFix/>
          </a:blip>
          <a:stretch>
            <a:fillRect/>
          </a:stretch>
        </p:blipFill>
        <p:spPr>
          <a:xfrm>
            <a:off x="4952225" y="5568957"/>
            <a:ext cx="1945452" cy="774719"/>
          </a:xfrm>
          <a:prstGeom prst="rect">
            <a:avLst/>
          </a:prstGeom>
          <a:noFill/>
          <a:ln>
            <a:noFill/>
          </a:ln>
        </p:spPr>
      </p:pic>
      <p:pic>
        <p:nvPicPr>
          <p:cNvPr id="62" name="Google Shape;62;p13"/>
          <p:cNvPicPr preferRelativeResize="0"/>
          <p:nvPr/>
        </p:nvPicPr>
        <p:blipFill>
          <a:blip r:embed="rId8">
            <a:alphaModFix/>
          </a:blip>
          <a:stretch>
            <a:fillRect/>
          </a:stretch>
        </p:blipFill>
        <p:spPr>
          <a:xfrm>
            <a:off x="6560400" y="6306962"/>
            <a:ext cx="820733" cy="370400"/>
          </a:xfrm>
          <a:prstGeom prst="rect">
            <a:avLst/>
          </a:prstGeom>
          <a:noFill/>
          <a:ln>
            <a:noFill/>
          </a:ln>
        </p:spPr>
      </p:pic>
      <p:pic>
        <p:nvPicPr>
          <p:cNvPr id="63" name="Google Shape;63;p13"/>
          <p:cNvPicPr preferRelativeResize="0"/>
          <p:nvPr/>
        </p:nvPicPr>
        <p:blipFill>
          <a:blip r:embed="rId9">
            <a:alphaModFix/>
          </a:blip>
          <a:stretch>
            <a:fillRect/>
          </a:stretch>
        </p:blipFill>
        <p:spPr>
          <a:xfrm>
            <a:off x="3881563" y="6386013"/>
            <a:ext cx="1787580" cy="321794"/>
          </a:xfrm>
          <a:prstGeom prst="rect">
            <a:avLst/>
          </a:prstGeom>
          <a:noFill/>
          <a:ln>
            <a:noFill/>
          </a:ln>
        </p:spPr>
      </p:pic>
      <p:pic>
        <p:nvPicPr>
          <p:cNvPr id="64" name="Google Shape;64;p13"/>
          <p:cNvPicPr preferRelativeResize="0"/>
          <p:nvPr/>
        </p:nvPicPr>
        <p:blipFill>
          <a:blip r:embed="rId10">
            <a:alphaModFix/>
          </a:blip>
          <a:stretch>
            <a:fillRect/>
          </a:stretch>
        </p:blipFill>
        <p:spPr>
          <a:xfrm>
            <a:off x="1202751" y="6014848"/>
            <a:ext cx="1787575" cy="892226"/>
          </a:xfrm>
          <a:prstGeom prst="rect">
            <a:avLst/>
          </a:prstGeom>
          <a:noFill/>
          <a:ln>
            <a:noFill/>
          </a:ln>
        </p:spPr>
      </p:pic>
      <p:sp>
        <p:nvSpPr>
          <p:cNvPr id="65" name="Google Shape;65;p13"/>
          <p:cNvSpPr txBox="1"/>
          <p:nvPr/>
        </p:nvSpPr>
        <p:spPr>
          <a:xfrm>
            <a:off x="35550" y="4872207"/>
            <a:ext cx="9072900" cy="789868"/>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en-GB" sz="900" i="1" dirty="0">
                <a:solidFill>
                  <a:schemeClr val="dk1"/>
                </a:solidFill>
              </a:rPr>
              <a:t>The </a:t>
            </a:r>
            <a:r>
              <a:rPr lang="en-GB" sz="900" b="1" i="1" dirty="0">
                <a:solidFill>
                  <a:schemeClr val="dk1"/>
                </a:solidFill>
              </a:rPr>
              <a:t>Learn2Analyze MOOC</a:t>
            </a:r>
            <a:r>
              <a:rPr lang="en-GB" sz="900" i="1" dirty="0">
                <a:solidFill>
                  <a:schemeClr val="dk1"/>
                </a:solidFill>
              </a:rPr>
              <a:t> is developed with co-funding by the European Commission through the </a:t>
            </a:r>
            <a:r>
              <a:rPr lang="en-GB" sz="900" b="1" i="1" dirty="0">
                <a:solidFill>
                  <a:schemeClr val="dk1"/>
                </a:solidFill>
              </a:rPr>
              <a:t>Erasmus+ Program</a:t>
            </a:r>
            <a:r>
              <a:rPr lang="en-GB" sz="900" i="1" dirty="0">
                <a:solidFill>
                  <a:schemeClr val="dk1"/>
                </a:solidFill>
              </a:rPr>
              <a:t> of the European Union (Cooperation for innovation and the exchange of good practices - </a:t>
            </a:r>
            <a:r>
              <a:rPr lang="en-GB" sz="900" b="1" i="1" dirty="0">
                <a:solidFill>
                  <a:schemeClr val="dk1"/>
                </a:solidFill>
              </a:rPr>
              <a:t>Knowledge Alliances</a:t>
            </a:r>
            <a:r>
              <a:rPr lang="en-GB" sz="900" i="1" dirty="0">
                <a:solidFill>
                  <a:schemeClr val="dk1"/>
                </a:solidFill>
              </a:rPr>
              <a:t>, Agreement n. 2017-2733 / 001-001, Project No 588067-EPP-1-2017-1-EL-EPPKA2-KA). The European Commission’s support for the production of this publication does not constitute an endorsement of the contents, which reflects the views only of the authors, and the Commission will not be held responsible for any use which may be made of the information contained therein.</a:t>
            </a:r>
            <a:endParaRPr sz="1000" dirty="0">
              <a:latin typeface="Source Code Pro"/>
              <a:ea typeface="Source Code Pro"/>
              <a:cs typeface="Source Code Pro"/>
              <a:sym typeface="Source Code Pro"/>
            </a:endParaRPr>
          </a:p>
        </p:txBody>
      </p:sp>
      <p:pic>
        <p:nvPicPr>
          <p:cNvPr id="66" name="Google Shape;66;p13"/>
          <p:cNvPicPr preferRelativeResize="0"/>
          <p:nvPr/>
        </p:nvPicPr>
        <p:blipFill>
          <a:blip r:embed="rId11">
            <a:alphaModFix/>
          </a:blip>
          <a:stretch>
            <a:fillRect/>
          </a:stretch>
        </p:blipFill>
        <p:spPr>
          <a:xfrm>
            <a:off x="2574550" y="5795431"/>
            <a:ext cx="1945461" cy="321776"/>
          </a:xfrm>
          <a:prstGeom prst="rect">
            <a:avLst/>
          </a:prstGeom>
          <a:noFill/>
          <a:ln>
            <a:noFill/>
          </a:ln>
        </p:spPr>
      </p:pic>
    </p:spTree>
    <p:extLst>
      <p:ext uri="{BB962C8B-B14F-4D97-AF65-F5344CB8AC3E}">
        <p14:creationId xmlns:p14="http://schemas.microsoft.com/office/powerpoint/2010/main" xmlns="" val="1992825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p:nvPr/>
        </p:nvSpPr>
        <p:spPr>
          <a:xfrm>
            <a:off x="0" y="5662075"/>
            <a:ext cx="9144000" cy="1245000"/>
          </a:xfrm>
          <a:prstGeom prst="rect">
            <a:avLst/>
          </a:pr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5" name="Google Shape;55;p13"/>
          <p:cNvPicPr preferRelativeResize="0"/>
          <p:nvPr/>
        </p:nvPicPr>
        <p:blipFill>
          <a:blip r:embed="rId3">
            <a:alphaModFix/>
          </a:blip>
          <a:stretch>
            <a:fillRect/>
          </a:stretch>
        </p:blipFill>
        <p:spPr>
          <a:xfrm>
            <a:off x="209186" y="162800"/>
            <a:ext cx="1074975" cy="830200"/>
          </a:xfrm>
          <a:prstGeom prst="rect">
            <a:avLst/>
          </a:prstGeom>
          <a:noFill/>
          <a:ln>
            <a:noFill/>
          </a:ln>
        </p:spPr>
      </p:pic>
      <p:sp>
        <p:nvSpPr>
          <p:cNvPr id="56" name="Google Shape;56;p13"/>
          <p:cNvSpPr txBox="1"/>
          <p:nvPr/>
        </p:nvSpPr>
        <p:spPr>
          <a:xfrm>
            <a:off x="-45050" y="381000"/>
            <a:ext cx="9144000" cy="1956232"/>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5600" dirty="0">
                <a:solidFill>
                  <a:srgbClr val="E69138"/>
                </a:solidFill>
                <a:latin typeface="Calibri"/>
                <a:ea typeface="Calibri"/>
                <a:cs typeface="Calibri"/>
                <a:sym typeface="Calibri"/>
              </a:rPr>
              <a:t>CERTIFICATE</a:t>
            </a:r>
            <a:endParaRPr sz="5600" dirty="0">
              <a:solidFill>
                <a:srgbClr val="E69138"/>
              </a:solidFill>
              <a:latin typeface="Calibri"/>
              <a:ea typeface="Calibri"/>
              <a:cs typeface="Calibri"/>
              <a:sym typeface="Calibri"/>
            </a:endParaRPr>
          </a:p>
          <a:p>
            <a:pPr marL="0" lvl="0" indent="0" algn="ctr" rtl="0">
              <a:spcBef>
                <a:spcPts val="0"/>
              </a:spcBef>
              <a:spcAft>
                <a:spcPts val="0"/>
              </a:spcAft>
              <a:buNone/>
            </a:pPr>
            <a:r>
              <a:rPr lang="en-GB" sz="3600" dirty="0">
                <a:solidFill>
                  <a:srgbClr val="3D85C6"/>
                </a:solidFill>
                <a:latin typeface="Calibri"/>
                <a:ea typeface="Calibri"/>
                <a:cs typeface="Calibri"/>
                <a:sym typeface="Calibri"/>
              </a:rPr>
              <a:t>of Achievement </a:t>
            </a:r>
            <a:endParaRPr lang="en-GB" sz="3600" dirty="0" smtClean="0">
              <a:solidFill>
                <a:srgbClr val="3D85C6"/>
              </a:solidFill>
              <a:latin typeface="Calibri"/>
              <a:ea typeface="Calibri"/>
              <a:cs typeface="Calibri"/>
              <a:sym typeface="Calibri"/>
            </a:endParaRPr>
          </a:p>
          <a:p>
            <a:pPr marL="0" lvl="0" indent="0" algn="ctr" rtl="0">
              <a:spcBef>
                <a:spcPts val="0"/>
              </a:spcBef>
              <a:spcAft>
                <a:spcPts val="0"/>
              </a:spcAft>
              <a:buNone/>
            </a:pPr>
            <a:r>
              <a:rPr lang="en-GB" sz="3600" b="1" dirty="0" smtClean="0">
                <a:solidFill>
                  <a:schemeClr val="accent1">
                    <a:lumMod val="75000"/>
                  </a:schemeClr>
                </a:solidFill>
                <a:latin typeface="Calibri"/>
                <a:ea typeface="Calibri"/>
                <a:cs typeface="Calibri"/>
                <a:sym typeface="Calibri"/>
              </a:rPr>
              <a:t>Level B</a:t>
            </a:r>
            <a:endParaRPr sz="3600" b="1" dirty="0">
              <a:solidFill>
                <a:schemeClr val="accent1">
                  <a:lumMod val="75000"/>
                </a:schemeClr>
              </a:solidFill>
              <a:latin typeface="Calibri"/>
              <a:ea typeface="Calibri"/>
              <a:cs typeface="Calibri"/>
              <a:sym typeface="Calibri"/>
            </a:endParaRPr>
          </a:p>
        </p:txBody>
      </p:sp>
      <p:sp>
        <p:nvSpPr>
          <p:cNvPr id="57" name="Google Shape;57;p13"/>
          <p:cNvSpPr txBox="1"/>
          <p:nvPr/>
        </p:nvSpPr>
        <p:spPr>
          <a:xfrm>
            <a:off x="0" y="2337233"/>
            <a:ext cx="9144000" cy="2441856"/>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dirty="0">
                <a:solidFill>
                  <a:srgbClr val="0B5394"/>
                </a:solidFill>
                <a:latin typeface="Calibri"/>
                <a:ea typeface="Calibri"/>
                <a:cs typeface="Calibri"/>
                <a:sym typeface="Calibri"/>
              </a:rPr>
              <a:t>This certificate is granted to</a:t>
            </a:r>
            <a:endParaRPr dirty="0">
              <a:solidFill>
                <a:srgbClr val="0B5394"/>
              </a:solidFill>
              <a:latin typeface="Calibri"/>
              <a:ea typeface="Calibri"/>
              <a:cs typeface="Calibri"/>
              <a:sym typeface="Calibri"/>
            </a:endParaRPr>
          </a:p>
          <a:p>
            <a:pPr marL="0" lvl="0" indent="0" algn="ctr" rtl="0">
              <a:spcBef>
                <a:spcPts val="0"/>
              </a:spcBef>
              <a:spcAft>
                <a:spcPts val="0"/>
              </a:spcAft>
              <a:buNone/>
            </a:pPr>
            <a:r>
              <a:rPr lang="en-GB" sz="4000" b="1" i="1" dirty="0">
                <a:solidFill>
                  <a:srgbClr val="0B5394"/>
                </a:solidFill>
                <a:latin typeface="Calibri"/>
                <a:ea typeface="Calibri"/>
                <a:cs typeface="Calibri"/>
                <a:sym typeface="Calibri"/>
              </a:rPr>
              <a:t>&lt;&lt;Name&gt;&gt; &lt;&lt;Surname&gt;&gt;</a:t>
            </a:r>
            <a:endParaRPr sz="4000" b="1" i="1" dirty="0">
              <a:solidFill>
                <a:srgbClr val="0B5394"/>
              </a:solidFill>
              <a:latin typeface="Calibri"/>
              <a:ea typeface="Calibri"/>
              <a:cs typeface="Calibri"/>
              <a:sym typeface="Calibri"/>
            </a:endParaRPr>
          </a:p>
          <a:p>
            <a:pPr marL="0" lvl="0" indent="0" algn="ctr" rtl="0">
              <a:spcBef>
                <a:spcPts val="0"/>
              </a:spcBef>
              <a:spcAft>
                <a:spcPts val="0"/>
              </a:spcAft>
              <a:buNone/>
            </a:pPr>
            <a:r>
              <a:rPr lang="en-GB" dirty="0">
                <a:solidFill>
                  <a:srgbClr val="0B5394"/>
                </a:solidFill>
                <a:latin typeface="Calibri"/>
                <a:ea typeface="Calibri"/>
                <a:cs typeface="Calibri"/>
                <a:sym typeface="Calibri"/>
              </a:rPr>
              <a:t>for the successful completion of the Learn2Analyze MOOC on</a:t>
            </a:r>
            <a:endParaRPr dirty="0">
              <a:solidFill>
                <a:srgbClr val="0B5394"/>
              </a:solidFill>
              <a:latin typeface="Calibri"/>
              <a:ea typeface="Calibri"/>
              <a:cs typeface="Calibri"/>
              <a:sym typeface="Calibri"/>
            </a:endParaRPr>
          </a:p>
          <a:p>
            <a:pPr marL="0" lvl="0" indent="0" algn="ctr" rtl="0">
              <a:spcBef>
                <a:spcPts val="0"/>
              </a:spcBef>
              <a:spcAft>
                <a:spcPts val="0"/>
              </a:spcAft>
              <a:buNone/>
            </a:pPr>
            <a:r>
              <a:rPr lang="en-GB" sz="2800" b="1" dirty="0">
                <a:solidFill>
                  <a:srgbClr val="0B5394"/>
                </a:solidFill>
                <a:latin typeface="Calibri"/>
                <a:ea typeface="Calibri"/>
                <a:cs typeface="Calibri"/>
                <a:sym typeface="Calibri"/>
              </a:rPr>
              <a:t>Educational Data Literacy</a:t>
            </a:r>
            <a:endParaRPr sz="2800" b="1" dirty="0">
              <a:solidFill>
                <a:srgbClr val="0B5394"/>
              </a:solidFill>
              <a:latin typeface="Calibri"/>
              <a:ea typeface="Calibri"/>
              <a:cs typeface="Calibri"/>
              <a:sym typeface="Calibri"/>
            </a:endParaRPr>
          </a:p>
          <a:p>
            <a:pPr marL="0" lvl="0" indent="0" algn="ctr" rtl="0">
              <a:spcBef>
                <a:spcPts val="0"/>
              </a:spcBef>
              <a:spcAft>
                <a:spcPts val="0"/>
              </a:spcAft>
              <a:buNone/>
            </a:pPr>
            <a:endParaRPr sz="800" dirty="0">
              <a:solidFill>
                <a:srgbClr val="0B5394"/>
              </a:solidFill>
              <a:latin typeface="Calibri"/>
              <a:ea typeface="Calibri"/>
              <a:cs typeface="Calibri"/>
              <a:sym typeface="Calibri"/>
            </a:endParaRPr>
          </a:p>
          <a:p>
            <a:pPr marL="0" lvl="0" indent="0" algn="ctr" rtl="0">
              <a:spcBef>
                <a:spcPts val="0"/>
              </a:spcBef>
              <a:spcAft>
                <a:spcPts val="0"/>
              </a:spcAft>
              <a:buNone/>
            </a:pPr>
            <a:r>
              <a:rPr lang="en-GB" b="1" dirty="0" smtClean="0">
                <a:solidFill>
                  <a:srgbClr val="0B5394"/>
                </a:solidFill>
                <a:latin typeface="Calibri"/>
                <a:ea typeface="Calibri"/>
                <a:cs typeface="Calibri"/>
                <a:sym typeface="Calibri"/>
              </a:rPr>
              <a:t>Course </a:t>
            </a:r>
            <a:r>
              <a:rPr lang="en-GB" b="1" dirty="0">
                <a:solidFill>
                  <a:srgbClr val="0B5394"/>
                </a:solidFill>
                <a:latin typeface="Calibri"/>
                <a:ea typeface="Calibri"/>
                <a:cs typeface="Calibri"/>
                <a:sym typeface="Calibri"/>
              </a:rPr>
              <a:t>Duration: </a:t>
            </a:r>
            <a:r>
              <a:rPr lang="en-GB" dirty="0">
                <a:solidFill>
                  <a:srgbClr val="0B5394"/>
                </a:solidFill>
                <a:latin typeface="Calibri"/>
                <a:ea typeface="Calibri"/>
                <a:cs typeface="Calibri"/>
                <a:sym typeface="Calibri"/>
              </a:rPr>
              <a:t>100 </a:t>
            </a:r>
            <a:r>
              <a:rPr lang="en-GB" dirty="0" smtClean="0">
                <a:solidFill>
                  <a:srgbClr val="0B5394"/>
                </a:solidFill>
                <a:latin typeface="Calibri"/>
                <a:ea typeface="Calibri"/>
                <a:cs typeface="Calibri"/>
                <a:sym typeface="Calibri"/>
              </a:rPr>
              <a:t>hours</a:t>
            </a:r>
            <a:endParaRPr lang="en-GB" sz="1000" dirty="0" smtClean="0">
              <a:solidFill>
                <a:srgbClr val="0B5394"/>
              </a:solidFill>
              <a:latin typeface="Calibri"/>
              <a:ea typeface="Calibri"/>
              <a:cs typeface="Calibri"/>
              <a:sym typeface="Calibri"/>
            </a:endParaRPr>
          </a:p>
          <a:p>
            <a:pPr lvl="0" algn="ctr"/>
            <a:endParaRPr lang="en-US" sz="1000" dirty="0" smtClean="0"/>
          </a:p>
          <a:p>
            <a:pPr lvl="0" algn="ctr"/>
            <a:r>
              <a:rPr lang="en-US" dirty="0">
                <a:solidFill>
                  <a:srgbClr val="0B5394"/>
                </a:solidFill>
                <a:latin typeface="Calibri"/>
                <a:ea typeface="Calibri"/>
                <a:cs typeface="Calibri"/>
              </a:rPr>
              <a:t>L2A Certificate of Achievement </a:t>
            </a:r>
            <a:r>
              <a:rPr lang="en-US" b="1" dirty="0">
                <a:solidFill>
                  <a:srgbClr val="0B5394"/>
                </a:solidFill>
                <a:latin typeface="Calibri"/>
                <a:ea typeface="Calibri"/>
                <a:cs typeface="Calibri"/>
              </a:rPr>
              <a:t>Level B </a:t>
            </a:r>
            <a:r>
              <a:rPr lang="en-US" dirty="0">
                <a:solidFill>
                  <a:srgbClr val="0B5394"/>
                </a:solidFill>
                <a:latin typeface="Calibri"/>
                <a:ea typeface="Calibri"/>
                <a:cs typeface="Calibri"/>
              </a:rPr>
              <a:t>demonstrates applying  Educational Data Literacy in </a:t>
            </a:r>
            <a:r>
              <a:rPr lang="en-US" smtClean="0">
                <a:solidFill>
                  <a:srgbClr val="0B5394"/>
                </a:solidFill>
                <a:latin typeface="Calibri"/>
                <a:ea typeface="Calibri"/>
                <a:cs typeface="Calibri"/>
              </a:rPr>
              <a:t>real-world scenarios</a:t>
            </a:r>
            <a:endParaRPr dirty="0">
              <a:solidFill>
                <a:srgbClr val="0B5394"/>
              </a:solidFill>
              <a:latin typeface="Calibri"/>
              <a:ea typeface="Calibri"/>
              <a:cs typeface="Calibri"/>
              <a:sym typeface="Calibri"/>
            </a:endParaRPr>
          </a:p>
        </p:txBody>
      </p:sp>
      <p:pic>
        <p:nvPicPr>
          <p:cNvPr id="58" name="Google Shape;58;p13"/>
          <p:cNvPicPr preferRelativeResize="0"/>
          <p:nvPr/>
        </p:nvPicPr>
        <p:blipFill>
          <a:blip r:embed="rId4">
            <a:alphaModFix/>
          </a:blip>
          <a:stretch>
            <a:fillRect/>
          </a:stretch>
        </p:blipFill>
        <p:spPr>
          <a:xfrm>
            <a:off x="6767202" y="74467"/>
            <a:ext cx="2331749" cy="666050"/>
          </a:xfrm>
          <a:prstGeom prst="rect">
            <a:avLst/>
          </a:prstGeom>
          <a:noFill/>
          <a:ln>
            <a:noFill/>
          </a:ln>
        </p:spPr>
      </p:pic>
      <p:pic>
        <p:nvPicPr>
          <p:cNvPr id="59" name="Google Shape;59;p13"/>
          <p:cNvPicPr preferRelativeResize="0"/>
          <p:nvPr/>
        </p:nvPicPr>
        <p:blipFill>
          <a:blip r:embed="rId5">
            <a:alphaModFix/>
          </a:blip>
          <a:stretch>
            <a:fillRect/>
          </a:stretch>
        </p:blipFill>
        <p:spPr>
          <a:xfrm>
            <a:off x="209175" y="5624071"/>
            <a:ext cx="1787576" cy="664480"/>
          </a:xfrm>
          <a:prstGeom prst="rect">
            <a:avLst/>
          </a:prstGeom>
          <a:noFill/>
          <a:ln>
            <a:noFill/>
          </a:ln>
        </p:spPr>
      </p:pic>
      <p:pic>
        <p:nvPicPr>
          <p:cNvPr id="60" name="Google Shape;60;p13"/>
          <p:cNvPicPr preferRelativeResize="0"/>
          <p:nvPr/>
        </p:nvPicPr>
        <p:blipFill>
          <a:blip r:embed="rId6">
            <a:alphaModFix/>
          </a:blip>
          <a:stretch>
            <a:fillRect/>
          </a:stretch>
        </p:blipFill>
        <p:spPr>
          <a:xfrm>
            <a:off x="7381125" y="5795425"/>
            <a:ext cx="1430602" cy="473100"/>
          </a:xfrm>
          <a:prstGeom prst="rect">
            <a:avLst/>
          </a:prstGeom>
          <a:noFill/>
          <a:ln>
            <a:noFill/>
          </a:ln>
        </p:spPr>
      </p:pic>
      <p:pic>
        <p:nvPicPr>
          <p:cNvPr id="61" name="Google Shape;61;p13"/>
          <p:cNvPicPr preferRelativeResize="0"/>
          <p:nvPr/>
        </p:nvPicPr>
        <p:blipFill>
          <a:blip r:embed="rId7">
            <a:alphaModFix/>
          </a:blip>
          <a:stretch>
            <a:fillRect/>
          </a:stretch>
        </p:blipFill>
        <p:spPr>
          <a:xfrm>
            <a:off x="4952225" y="5568957"/>
            <a:ext cx="1945452" cy="774719"/>
          </a:xfrm>
          <a:prstGeom prst="rect">
            <a:avLst/>
          </a:prstGeom>
          <a:noFill/>
          <a:ln>
            <a:noFill/>
          </a:ln>
        </p:spPr>
      </p:pic>
      <p:pic>
        <p:nvPicPr>
          <p:cNvPr id="62" name="Google Shape;62;p13"/>
          <p:cNvPicPr preferRelativeResize="0"/>
          <p:nvPr/>
        </p:nvPicPr>
        <p:blipFill>
          <a:blip r:embed="rId8">
            <a:alphaModFix/>
          </a:blip>
          <a:stretch>
            <a:fillRect/>
          </a:stretch>
        </p:blipFill>
        <p:spPr>
          <a:xfrm>
            <a:off x="6560400" y="6306962"/>
            <a:ext cx="820733" cy="370400"/>
          </a:xfrm>
          <a:prstGeom prst="rect">
            <a:avLst/>
          </a:prstGeom>
          <a:noFill/>
          <a:ln>
            <a:noFill/>
          </a:ln>
        </p:spPr>
      </p:pic>
      <p:pic>
        <p:nvPicPr>
          <p:cNvPr id="63" name="Google Shape;63;p13"/>
          <p:cNvPicPr preferRelativeResize="0"/>
          <p:nvPr/>
        </p:nvPicPr>
        <p:blipFill>
          <a:blip r:embed="rId9">
            <a:alphaModFix/>
          </a:blip>
          <a:stretch>
            <a:fillRect/>
          </a:stretch>
        </p:blipFill>
        <p:spPr>
          <a:xfrm>
            <a:off x="3881563" y="6386013"/>
            <a:ext cx="1787580" cy="321794"/>
          </a:xfrm>
          <a:prstGeom prst="rect">
            <a:avLst/>
          </a:prstGeom>
          <a:noFill/>
          <a:ln>
            <a:noFill/>
          </a:ln>
        </p:spPr>
      </p:pic>
      <p:pic>
        <p:nvPicPr>
          <p:cNvPr id="64" name="Google Shape;64;p13"/>
          <p:cNvPicPr preferRelativeResize="0"/>
          <p:nvPr/>
        </p:nvPicPr>
        <p:blipFill>
          <a:blip r:embed="rId10">
            <a:alphaModFix/>
          </a:blip>
          <a:stretch>
            <a:fillRect/>
          </a:stretch>
        </p:blipFill>
        <p:spPr>
          <a:xfrm>
            <a:off x="1202751" y="6014848"/>
            <a:ext cx="1787575" cy="892226"/>
          </a:xfrm>
          <a:prstGeom prst="rect">
            <a:avLst/>
          </a:prstGeom>
          <a:noFill/>
          <a:ln>
            <a:noFill/>
          </a:ln>
        </p:spPr>
      </p:pic>
      <p:sp>
        <p:nvSpPr>
          <p:cNvPr id="65" name="Google Shape;65;p13"/>
          <p:cNvSpPr txBox="1"/>
          <p:nvPr/>
        </p:nvSpPr>
        <p:spPr>
          <a:xfrm>
            <a:off x="35550" y="4872207"/>
            <a:ext cx="9072900" cy="789868"/>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en-GB" sz="900" i="1" dirty="0">
                <a:solidFill>
                  <a:schemeClr val="dk1"/>
                </a:solidFill>
              </a:rPr>
              <a:t>The </a:t>
            </a:r>
            <a:r>
              <a:rPr lang="en-GB" sz="900" b="1" i="1" dirty="0">
                <a:solidFill>
                  <a:schemeClr val="dk1"/>
                </a:solidFill>
              </a:rPr>
              <a:t>Learn2Analyze MOOC</a:t>
            </a:r>
            <a:r>
              <a:rPr lang="en-GB" sz="900" i="1" dirty="0">
                <a:solidFill>
                  <a:schemeClr val="dk1"/>
                </a:solidFill>
              </a:rPr>
              <a:t> is developed with co-funding by the European Commission through the </a:t>
            </a:r>
            <a:r>
              <a:rPr lang="en-GB" sz="900" b="1" i="1" dirty="0">
                <a:solidFill>
                  <a:schemeClr val="dk1"/>
                </a:solidFill>
              </a:rPr>
              <a:t>Erasmus+ Program</a:t>
            </a:r>
            <a:r>
              <a:rPr lang="en-GB" sz="900" i="1" dirty="0">
                <a:solidFill>
                  <a:schemeClr val="dk1"/>
                </a:solidFill>
              </a:rPr>
              <a:t> of the European Union (Cooperation for innovation and the exchange of good practices - </a:t>
            </a:r>
            <a:r>
              <a:rPr lang="en-GB" sz="900" b="1" i="1" dirty="0">
                <a:solidFill>
                  <a:schemeClr val="dk1"/>
                </a:solidFill>
              </a:rPr>
              <a:t>Knowledge Alliances</a:t>
            </a:r>
            <a:r>
              <a:rPr lang="en-GB" sz="900" i="1" dirty="0">
                <a:solidFill>
                  <a:schemeClr val="dk1"/>
                </a:solidFill>
              </a:rPr>
              <a:t>, Agreement n. 2017-2733 / 001-001, Project No 588067-EPP-1-2017-1-EL-EPPKA2-KA). The European Commission’s support for the production of this publication does not constitute an endorsement of the contents, which reflects the views only of the authors, and the Commission will not be held responsible for any use which may be made of the information contained therein.</a:t>
            </a:r>
            <a:endParaRPr sz="1000" dirty="0">
              <a:latin typeface="Source Code Pro"/>
              <a:ea typeface="Source Code Pro"/>
              <a:cs typeface="Source Code Pro"/>
              <a:sym typeface="Source Code Pro"/>
            </a:endParaRPr>
          </a:p>
        </p:txBody>
      </p:sp>
      <p:pic>
        <p:nvPicPr>
          <p:cNvPr id="66" name="Google Shape;66;p13"/>
          <p:cNvPicPr preferRelativeResize="0"/>
          <p:nvPr/>
        </p:nvPicPr>
        <p:blipFill>
          <a:blip r:embed="rId11">
            <a:alphaModFix/>
          </a:blip>
          <a:stretch>
            <a:fillRect/>
          </a:stretch>
        </p:blipFill>
        <p:spPr>
          <a:xfrm>
            <a:off x="2574550" y="5795431"/>
            <a:ext cx="1945461" cy="321776"/>
          </a:xfrm>
          <a:prstGeom prst="rect">
            <a:avLst/>
          </a:prstGeom>
          <a:noFill/>
          <a:ln>
            <a:noFill/>
          </a:ln>
        </p:spPr>
      </p:pic>
    </p:spTree>
    <p:extLst>
      <p:ext uri="{BB962C8B-B14F-4D97-AF65-F5344CB8AC3E}">
        <p14:creationId xmlns:p14="http://schemas.microsoft.com/office/powerpoint/2010/main" xmlns="" val="1814397687"/>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TotalTime>
  <Words>409</Words>
  <Application>Microsoft Office PowerPoint</Application>
  <PresentationFormat>On-screen Show (4:3)</PresentationFormat>
  <Paragraphs>33</Paragraphs>
  <Slides>3</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Source Code Pro</vt:lpstr>
      <vt:lpstr>Simple Light</vt:lpstr>
      <vt:lpstr>Slide 1</vt:lpstr>
      <vt:lpstr>Slide 2</vt:lpstr>
      <vt:lpstr>Slide 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Σοφία</dc:creator>
  <cp:lastModifiedBy>sampson</cp:lastModifiedBy>
  <cp:revision>7</cp:revision>
  <dcterms:modified xsi:type="dcterms:W3CDTF">2021-03-17T11:42:37Z</dcterms:modified>
</cp:coreProperties>
</file>