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660" r:id="rId1"/>
  </p:sldMasterIdLst>
  <p:notesMasterIdLst>
    <p:notesMasterId r:id="rId9"/>
  </p:notesMasterIdLst>
  <p:sldIdLst>
    <p:sldId id="257" r:id="rId2"/>
    <p:sldId id="260" r:id="rId3"/>
    <p:sldId id="266" r:id="rId4"/>
    <p:sldId id="269" r:id="rId5"/>
    <p:sldId id="270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8434F5-91FE-304B-966C-3B8235FEB1F5}" v="9" dt="2024-03-27T10:19:22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5" autoAdjust="0"/>
    <p:restoredTop sz="96327"/>
  </p:normalViewPr>
  <p:slideViewPr>
    <p:cSldViewPr snapToGrid="0">
      <p:cViewPr varScale="1">
        <p:scale>
          <a:sx n="119" d="100"/>
          <a:sy n="119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BCDD6-8CD9-E446-8EAF-1B319A018633}" type="datetimeFigureOut">
              <a:rPr lang="en-SE" smtClean="0"/>
              <a:t>2024-03-27</a:t>
            </a:fld>
            <a:endParaRPr lang="en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1D786-5A13-3449-BFDC-6EEFB327DCE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780213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amim.patel@lnu.s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46013-75A1-59A0-A20B-9D4D8F4F3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5613"/>
            <a:ext cx="10515600" cy="81229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sv-SE" sz="4800" b="1" dirty="0">
                <a:solidFill>
                  <a:srgbClr val="7030A0"/>
                </a:solidFill>
                <a:latin typeface="+mn-lt"/>
              </a:rPr>
              <a:t>P1 Review </a:t>
            </a:r>
            <a:r>
              <a:rPr lang="sv-SE" sz="4800" b="1" dirty="0" err="1">
                <a:solidFill>
                  <a:srgbClr val="7030A0"/>
                </a:solidFill>
                <a:latin typeface="+mn-lt"/>
              </a:rPr>
              <a:t>Guidelines</a:t>
            </a:r>
            <a:endParaRPr lang="en-US" sz="48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DDF723-B3D0-FD6A-BA4B-1644F4F7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</a:t>
            </a:fld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2BE1D5E-4E64-B2C2-C157-64FDD4C2F143}"/>
              </a:ext>
            </a:extLst>
          </p:cNvPr>
          <p:cNvSpPr txBox="1">
            <a:spLocks/>
          </p:cNvSpPr>
          <p:nvPr/>
        </p:nvSpPr>
        <p:spPr bwMode="auto">
          <a:xfrm>
            <a:off x="8377518" y="4651821"/>
            <a:ext cx="3638774" cy="129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/>
            <a:r>
              <a:rPr lang="sv-SE" sz="2000" kern="0" dirty="0" err="1"/>
              <a:t>Shamim</a:t>
            </a:r>
            <a:r>
              <a:rPr lang="sv-SE" sz="2000" kern="0" dirty="0"/>
              <a:t> </a:t>
            </a:r>
            <a:r>
              <a:rPr lang="sv-SE" sz="2000" kern="0" dirty="0" err="1"/>
              <a:t>Patel</a:t>
            </a:r>
            <a:r>
              <a:rPr lang="sv-SE" sz="2000" kern="0" dirty="0"/>
              <a:t> </a:t>
            </a:r>
          </a:p>
          <a:p>
            <a:pPr algn="l"/>
            <a:r>
              <a:rPr lang="sv-SE" sz="2000" kern="0" dirty="0"/>
              <a:t>ExtenDT</a:t>
            </a:r>
            <a:r>
              <a:rPr lang="sv-SE" sz="2000" kern="0" baseline="30000" dirty="0"/>
              <a:t>2 </a:t>
            </a:r>
            <a:r>
              <a:rPr lang="sv-SE" sz="2000" kern="0" dirty="0"/>
              <a:t>Project Manager (LNU)</a:t>
            </a:r>
          </a:p>
          <a:p>
            <a:pPr algn="l"/>
            <a:r>
              <a:rPr lang="sv-SE" sz="2000" kern="0" dirty="0">
                <a:hlinkClick r:id="rId3"/>
              </a:rPr>
              <a:t>shamim.patel@lnu.se</a:t>
            </a:r>
            <a:endParaRPr lang="sv-SE" sz="2000" kern="0" dirty="0"/>
          </a:p>
        </p:txBody>
      </p:sp>
    </p:spTree>
    <p:extLst>
      <p:ext uri="{BB962C8B-B14F-4D97-AF65-F5344CB8AC3E}">
        <p14:creationId xmlns:p14="http://schemas.microsoft.com/office/powerpoint/2010/main" val="512132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46013-75A1-59A0-A20B-9D4D8F4F3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04" y="1175373"/>
            <a:ext cx="10515600" cy="81229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v-SE" sz="4400" b="1" dirty="0">
                <a:solidFill>
                  <a:srgbClr val="7030A0"/>
                </a:solidFill>
              </a:rPr>
              <a:t>General </a:t>
            </a:r>
            <a:r>
              <a:rPr lang="sv-SE" sz="4400" b="1" dirty="0" err="1">
                <a:solidFill>
                  <a:srgbClr val="7030A0"/>
                </a:solidFill>
              </a:rPr>
              <a:t>Guidelines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B44EBD6-08AE-CCD6-C103-4EDF6B36D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904" y="2183802"/>
            <a:ext cx="10879536" cy="373680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000" dirty="0">
                <a:solidFill>
                  <a:schemeClr val="tx1"/>
                </a:solidFill>
                <a:latin typeface="+mn-lt"/>
                <a:cs typeface="New Peninim MT" pitchFamily="2" charset="-79"/>
              </a:rPr>
              <a:t>WP Leaders are responsible for their slides and session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000" dirty="0">
                <a:solidFill>
                  <a:schemeClr val="tx1"/>
                </a:solidFill>
                <a:latin typeface="+mn-lt"/>
                <a:cs typeface="New Peninim MT" pitchFamily="2" charset="-79"/>
              </a:rPr>
              <a:t>Use the slide deck template in the email attachment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000" dirty="0">
                <a:solidFill>
                  <a:schemeClr val="tx1"/>
                </a:solidFill>
                <a:latin typeface="+mn-lt"/>
                <a:cs typeface="New Peninim MT" pitchFamily="2" charset="-79"/>
              </a:rPr>
              <a:t>Check the M18 Review agenda to see how long your session is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000" dirty="0">
                <a:solidFill>
                  <a:schemeClr val="tx1"/>
                </a:solidFill>
                <a:latin typeface="+mn-lt"/>
                <a:cs typeface="New Peninim MT" pitchFamily="2" charset="-79"/>
              </a:rPr>
              <a:t>Aim for 7-9 slides max if you have a 15 min slot </a:t>
            </a:r>
          </a:p>
          <a:p>
            <a:pPr marL="477838" indent="-342900">
              <a:lnSpc>
                <a:spcPct val="120000"/>
              </a:lnSpc>
              <a:spcBef>
                <a:spcPts val="0"/>
              </a:spcBef>
              <a:buFont typeface="System Font Regular"/>
              <a:buChar char="-"/>
              <a:defRPr/>
            </a:pPr>
            <a:r>
              <a:rPr lang="en-GB" sz="2000" dirty="0">
                <a:solidFill>
                  <a:schemeClr val="tx1"/>
                </a:solidFill>
                <a:latin typeface="+mn-lt"/>
              </a:rPr>
              <a:t>Focus on important aspects, avoid repetitions/overlap</a:t>
            </a:r>
            <a:endParaRPr lang="en-GB" sz="2000" dirty="0">
              <a:solidFill>
                <a:schemeClr val="tx1"/>
              </a:solidFill>
              <a:latin typeface="+mn-lt"/>
              <a:ea typeface="Roboto"/>
            </a:endParaRPr>
          </a:p>
          <a:p>
            <a:pPr marL="477838" indent="-342900">
              <a:lnSpc>
                <a:spcPct val="120000"/>
              </a:lnSpc>
              <a:spcBef>
                <a:spcPts val="0"/>
              </a:spcBef>
              <a:buFont typeface="System Font Regular"/>
              <a:buChar char="-"/>
              <a:defRPr/>
            </a:pPr>
            <a:r>
              <a:rPr lang="en-GB" sz="2000" dirty="0">
                <a:solidFill>
                  <a:schemeClr val="tx1"/>
                </a:solidFill>
                <a:latin typeface="+mn-lt"/>
                <a:ea typeface="Roboto"/>
              </a:rPr>
              <a:t>Only key messages should be presented</a:t>
            </a:r>
          </a:p>
          <a:p>
            <a:pPr marL="477838" indent="-342900">
              <a:lnSpc>
                <a:spcPct val="120000"/>
              </a:lnSpc>
              <a:spcBef>
                <a:spcPts val="0"/>
              </a:spcBef>
              <a:buFont typeface="System Font Regular"/>
              <a:buChar char="-"/>
              <a:defRPr/>
            </a:pPr>
            <a:r>
              <a:rPr lang="en-GB" sz="2000" dirty="0">
                <a:solidFill>
                  <a:schemeClr val="tx1"/>
                </a:solidFill>
                <a:latin typeface="+mn-lt"/>
                <a:cs typeface="New Peninim MT" pitchFamily="2" charset="-79"/>
              </a:rPr>
              <a:t>1 -2 speakers per Session </a:t>
            </a: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+mn-lt"/>
                <a:cs typeface="New Peninim MT" pitchFamily="2" charset="-79"/>
              </a:rPr>
              <a:t>(NB: exception (</a:t>
            </a:r>
            <a:r>
              <a:rPr lang="en-GB" sz="2000" dirty="0" err="1">
                <a:solidFill>
                  <a:schemeClr val="tx2">
                    <a:lumMod val="75000"/>
                  </a:schemeClr>
                </a:solidFill>
                <a:latin typeface="+mn-lt"/>
                <a:cs typeface="New Peninim MT" pitchFamily="2" charset="-79"/>
              </a:rPr>
              <a:t>i</a:t>
            </a:r>
            <a:r>
              <a:rPr lang="en-GB" sz="2000" dirty="0">
                <a:solidFill>
                  <a:schemeClr val="tx2">
                    <a:lumMod val="75000"/>
                  </a:schemeClr>
                </a:solidFill>
                <a:latin typeface="+mn-lt"/>
                <a:cs typeface="New Peninim MT" pitchFamily="2" charset="-79"/>
              </a:rPr>
              <a:t>) Showcases, and (ii) WP4 –up to 4 speakers as needed)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GB" sz="2000" dirty="0">
              <a:solidFill>
                <a:srgbClr val="FF0000"/>
              </a:solidFill>
              <a:latin typeface="+mn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3200" b="1" dirty="0">
              <a:solidFill>
                <a:schemeClr val="tx1"/>
              </a:solidFill>
              <a:latin typeface="+mn-lt"/>
              <a:cs typeface="New Peninim M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15025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46013-75A1-59A0-A20B-9D4D8F4F3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50" y="1114695"/>
            <a:ext cx="10515600" cy="812299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U</a:t>
            </a:r>
            <a:r>
              <a:rPr lang="en-SE" b="1" dirty="0">
                <a:solidFill>
                  <a:srgbClr val="7030A0"/>
                </a:solidFill>
              </a:rPr>
              <a:t>se Consistent Terminolgy in Your Slides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B44EBD6-08AE-CCD6-C103-4EDF6B36D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256" y="2060190"/>
            <a:ext cx="10636689" cy="35459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SE" sz="2000" dirty="0">
                <a:solidFill>
                  <a:schemeClr val="tx1"/>
                </a:solidFill>
              </a:rPr>
              <a:t>As in the Technical Annex of the Grant Agreement - which reviewers will have access to as their reference point – everyone should use the following abbreviations: </a:t>
            </a:r>
          </a:p>
          <a:p>
            <a:pPr marL="0" indent="0">
              <a:buNone/>
            </a:pPr>
            <a:endParaRPr lang="en-SE" sz="2000" dirty="0">
              <a:solidFill>
                <a:schemeClr val="tx1"/>
              </a:solidFill>
            </a:endParaRPr>
          </a:p>
          <a:p>
            <a:pPr marL="285750" lvl="2" indent="-285750">
              <a:buFont typeface="System Font Regular"/>
              <a:buChar char="-"/>
            </a:pPr>
            <a:r>
              <a:rPr lang="en-SE" dirty="0">
                <a:solidFill>
                  <a:schemeClr val="tx1"/>
                </a:solidFill>
              </a:rPr>
              <a:t>Project Acronym: Exten.(D.T.)</a:t>
            </a:r>
            <a:r>
              <a:rPr lang="en-SE" baseline="30000" dirty="0">
                <a:solidFill>
                  <a:schemeClr val="tx1"/>
                </a:solidFill>
              </a:rPr>
              <a:t>2</a:t>
            </a:r>
          </a:p>
          <a:p>
            <a:pPr marL="285750" lvl="2" indent="-285750">
              <a:buFont typeface="System Font Regular"/>
              <a:buChar char="-"/>
            </a:pPr>
            <a:r>
              <a:rPr lang="en-SE" dirty="0">
                <a:solidFill>
                  <a:schemeClr val="tx1"/>
                </a:solidFill>
              </a:rPr>
              <a:t>Project Objectives: PO0</a:t>
            </a:r>
          </a:p>
          <a:p>
            <a:pPr marL="285750" lvl="2" indent="-285750">
              <a:buFont typeface="System Font Regular"/>
              <a:buChar char="-"/>
            </a:pPr>
            <a:r>
              <a:rPr lang="en-SE" dirty="0">
                <a:solidFill>
                  <a:schemeClr val="tx1"/>
                </a:solidFill>
              </a:rPr>
              <a:t>WP Objectives: WP0</a:t>
            </a:r>
          </a:p>
          <a:p>
            <a:pPr marL="285750" lvl="2" indent="-285750">
              <a:buFont typeface="System Font Regular"/>
              <a:buChar char="-"/>
            </a:pPr>
            <a:r>
              <a:rPr lang="en-SE" dirty="0">
                <a:solidFill>
                  <a:schemeClr val="tx1"/>
                </a:solidFill>
              </a:rPr>
              <a:t>Tasks: T0.0</a:t>
            </a:r>
          </a:p>
          <a:p>
            <a:pPr marL="285750" lvl="2" indent="-285750">
              <a:buFont typeface="System Font Regular"/>
              <a:buChar char="-"/>
            </a:pPr>
            <a:r>
              <a:rPr lang="en-SE" dirty="0">
                <a:solidFill>
                  <a:schemeClr val="tx1"/>
                </a:solidFill>
              </a:rPr>
              <a:t>Deliverables: D0.0</a:t>
            </a:r>
          </a:p>
          <a:p>
            <a:pPr marL="285750" lvl="2" indent="-285750">
              <a:buFont typeface="System Font Regular"/>
              <a:buChar char="-"/>
            </a:pPr>
            <a:r>
              <a:rPr lang="en-SE" dirty="0">
                <a:solidFill>
                  <a:schemeClr val="tx1"/>
                </a:solidFill>
              </a:rPr>
              <a:t>Milestones: M0.0</a:t>
            </a:r>
            <a:endParaRPr lang="en-GB" dirty="0">
              <a:solidFill>
                <a:srgbClr val="FF0000"/>
              </a:solidFill>
              <a:latin typeface="+mn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000" b="1" dirty="0">
              <a:solidFill>
                <a:schemeClr val="tx1"/>
              </a:solidFill>
              <a:latin typeface="+mn-lt"/>
              <a:cs typeface="New Peninim MT" pitchFamily="2" charset="-79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4C0DEC-6B70-EBA5-5871-379FE50880D2}"/>
              </a:ext>
            </a:extLst>
          </p:cNvPr>
          <p:cNvSpPr/>
          <p:nvPr/>
        </p:nvSpPr>
        <p:spPr>
          <a:xfrm>
            <a:off x="4863101" y="3236359"/>
            <a:ext cx="5698732" cy="2080055"/>
          </a:xfrm>
          <a:prstGeom prst="rect">
            <a:avLst/>
          </a:prstGeom>
          <a:noFill/>
          <a:ln>
            <a:solidFill>
              <a:srgbClr val="4454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03799F-9B9C-E74F-DB78-73AC9C085D2B}"/>
              </a:ext>
            </a:extLst>
          </p:cNvPr>
          <p:cNvSpPr txBox="1"/>
          <p:nvPr/>
        </p:nvSpPr>
        <p:spPr>
          <a:xfrm rot="10800000" flipV="1">
            <a:off x="4863100" y="3342873"/>
            <a:ext cx="56987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2000" dirty="0">
                <a:solidFill>
                  <a:srgbClr val="002060"/>
                </a:solidFill>
              </a:rPr>
              <a:t>Ensure there is adequate spacing between your text. </a:t>
            </a:r>
          </a:p>
          <a:p>
            <a:r>
              <a:rPr lang="en-SE" sz="2000" dirty="0">
                <a:solidFill>
                  <a:srgbClr val="002060"/>
                </a:solidFill>
              </a:rPr>
              <a:t>- Under the home tab check that line spacing tab  is set at single = 1.0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5549E4-DBA1-1B83-2996-46E9706784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289" y="4016036"/>
            <a:ext cx="622300" cy="520700"/>
          </a:xfrm>
          <a:prstGeom prst="rect">
            <a:avLst/>
          </a:prstGeom>
        </p:spPr>
      </p:pic>
      <p:pic>
        <p:nvPicPr>
          <p:cNvPr id="7" name="Picture 6" descr="A screenshot of a phone&#10;&#10;Description automatically generated">
            <a:extLst>
              <a:ext uri="{FF2B5EF4-FFF2-40B4-BE49-F238E27FC236}">
                <a16:creationId xmlns:a16="http://schemas.microsoft.com/office/drawing/2014/main" id="{85C940B2-8EF1-B0FA-4018-D7F8A2423F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6515" y="4569860"/>
            <a:ext cx="3023849" cy="591764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DEEC96C-BFB6-75D4-0872-8EB03795EE02}"/>
              </a:ext>
            </a:extLst>
          </p:cNvPr>
          <p:cNvCxnSpPr>
            <a:cxnSpLocks/>
          </p:cNvCxnSpPr>
          <p:nvPr/>
        </p:nvCxnSpPr>
        <p:spPr>
          <a:xfrm flipH="1">
            <a:off x="7479589" y="4016036"/>
            <a:ext cx="1438380" cy="342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186CC43-B2CF-0E86-58BC-5FF121E81A9A}"/>
              </a:ext>
            </a:extLst>
          </p:cNvPr>
          <p:cNvCxnSpPr>
            <a:cxnSpLocks/>
          </p:cNvCxnSpPr>
          <p:nvPr/>
        </p:nvCxnSpPr>
        <p:spPr>
          <a:xfrm>
            <a:off x="6606283" y="4292948"/>
            <a:ext cx="780836" cy="613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541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B44EBD6-08AE-CCD6-C103-4EDF6B36D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480" y="1806041"/>
            <a:ext cx="10730500" cy="388680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Responsible: Marcelo and Chronis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GB" sz="2000" dirty="0">
                <a:solidFill>
                  <a:srgbClr val="002060"/>
                </a:solidFill>
              </a:rPr>
              <a:t>S</a:t>
            </a:r>
            <a:r>
              <a:rPr lang="en-GB" sz="2000" dirty="0">
                <a:solidFill>
                  <a:srgbClr val="002060"/>
                </a:solidFill>
                <a:latin typeface="+mn-lt"/>
              </a:rPr>
              <a:t>lides to cover 30 mins slot (presentation + possible Qs)</a:t>
            </a:r>
            <a:endParaRPr lang="en-GB" sz="2000" b="1" dirty="0">
              <a:solidFill>
                <a:srgbClr val="44546A"/>
              </a:solidFill>
              <a:latin typeface="+mn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GB" sz="2600" b="1" dirty="0">
                <a:solidFill>
                  <a:srgbClr val="44546A"/>
                </a:solidFill>
                <a:latin typeface="+mn-lt"/>
              </a:rPr>
              <a:t>Topics to be covered</a:t>
            </a:r>
            <a:endParaRPr lang="en-GB" sz="2400" i="1" dirty="0">
              <a:solidFill>
                <a:srgbClr val="FF0000"/>
              </a:solidFill>
              <a:latin typeface="+mn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GB" sz="1200" dirty="0">
              <a:solidFill>
                <a:srgbClr val="FF0000"/>
              </a:solidFill>
              <a:latin typeface="+mn-lt"/>
            </a:endParaRPr>
          </a:p>
          <a:p>
            <a:pPr marL="702945" lvl="2" indent="-342900">
              <a:defRPr/>
            </a:pPr>
            <a:r>
              <a:rPr lang="en-GB" dirty="0"/>
              <a:t>Project aims</a:t>
            </a:r>
          </a:p>
          <a:p>
            <a:pPr marL="702945" lvl="2" indent="-342900">
              <a:defRPr/>
            </a:pPr>
            <a:r>
              <a:rPr lang="en-GB" dirty="0"/>
              <a:t>Progress/summary of work performed and main achievements in M1-M18</a:t>
            </a:r>
          </a:p>
          <a:p>
            <a:pPr marL="702945" lvl="2" indent="-342900">
              <a:defRPr/>
            </a:pPr>
            <a:r>
              <a:rPr lang="en-GB" dirty="0"/>
              <a:t>Results, science and development highlights (mention KPIs where applicable)</a:t>
            </a:r>
          </a:p>
          <a:p>
            <a:pPr marL="702945" lvl="2" indent="-342900">
              <a:defRPr/>
            </a:pPr>
            <a:r>
              <a:rPr lang="en-GB" dirty="0">
                <a:ea typeface="Roboto"/>
              </a:rPr>
              <a:t>Key needs  for further uptake and success</a:t>
            </a:r>
          </a:p>
          <a:p>
            <a:pPr marL="702945" lvl="2" indent="-342900">
              <a:defRPr/>
            </a:pPr>
            <a:r>
              <a:rPr lang="en-GB" dirty="0">
                <a:ea typeface="Roboto"/>
              </a:rPr>
              <a:t>Introduce policy relevant evidence to project (NB: maybe covered further under WP8 session too)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000" b="1" dirty="0">
              <a:solidFill>
                <a:schemeClr val="tx1"/>
              </a:solidFill>
              <a:latin typeface="+mn-lt"/>
              <a:cs typeface="New Peninim MT" pitchFamily="2" charset="-79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75106B7-6024-FF26-F325-D4A6284ABF6B}"/>
              </a:ext>
            </a:extLst>
          </p:cNvPr>
          <p:cNvSpPr txBox="1">
            <a:spLocks/>
          </p:cNvSpPr>
          <p:nvPr/>
        </p:nvSpPr>
        <p:spPr>
          <a:xfrm>
            <a:off x="350480" y="826087"/>
            <a:ext cx="11733943" cy="1217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 err="1">
                <a:solidFill>
                  <a:srgbClr val="7030A0"/>
                </a:solidFill>
              </a:rPr>
              <a:t>Objectives</a:t>
            </a:r>
            <a:r>
              <a:rPr lang="sv-SE" b="1" dirty="0">
                <a:solidFill>
                  <a:srgbClr val="7030A0"/>
                </a:solidFill>
              </a:rPr>
              <a:t>, General </a:t>
            </a:r>
            <a:r>
              <a:rPr lang="sv-SE" b="1" dirty="0" err="1">
                <a:solidFill>
                  <a:srgbClr val="7030A0"/>
                </a:solidFill>
              </a:rPr>
              <a:t>Overview</a:t>
            </a:r>
            <a:r>
              <a:rPr lang="sv-SE" b="1" dirty="0">
                <a:solidFill>
                  <a:srgbClr val="7030A0"/>
                </a:solidFill>
              </a:rPr>
              <a:t> and </a:t>
            </a:r>
            <a:r>
              <a:rPr lang="sv-SE" b="1" dirty="0" err="1">
                <a:solidFill>
                  <a:srgbClr val="7030A0"/>
                </a:solidFill>
              </a:rPr>
              <a:t>Achievements</a:t>
            </a:r>
            <a:endParaRPr lang="en-NO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12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B44EBD6-08AE-CCD6-C103-4EDF6B36D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97" y="1790836"/>
            <a:ext cx="10623896" cy="411640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GB" b="1" dirty="0">
                <a:solidFill>
                  <a:srgbClr val="44546A"/>
                </a:solidFill>
                <a:latin typeface="+mn-lt"/>
              </a:rPr>
              <a:t>Topics to be covered </a:t>
            </a:r>
            <a:r>
              <a:rPr lang="en-GB" i="1" dirty="0">
                <a:solidFill>
                  <a:srgbClr val="FF0000"/>
                </a:solidFill>
                <a:latin typeface="+mn-lt"/>
              </a:rPr>
              <a:t>as applicable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GB" sz="2400" dirty="0">
                <a:solidFill>
                  <a:srgbClr val="002060"/>
                </a:solidFill>
                <a:latin typeface="+mn-lt"/>
              </a:rPr>
              <a:t>NB: In summary: progress, achievements and deviations – slides to cover 15 mins max. presentation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GB" sz="1600" dirty="0">
              <a:solidFill>
                <a:srgbClr val="FF0000"/>
              </a:solidFill>
              <a:latin typeface="+mn-lt"/>
            </a:endParaRPr>
          </a:p>
          <a:p>
            <a:pPr marL="34290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400" dirty="0">
                <a:solidFill>
                  <a:schemeClr val="tx1"/>
                </a:solidFill>
                <a:latin typeface="+mn-lt"/>
                <a:ea typeface="Roboto"/>
                <a:cs typeface="Roboto"/>
              </a:rPr>
              <a:t>Main achievements &amp; results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GB" sz="1300" dirty="0">
                <a:solidFill>
                  <a:schemeClr val="tx1"/>
                </a:solidFill>
                <a:latin typeface="+mn-lt"/>
                <a:ea typeface="Roboto"/>
                <a:cs typeface="Roboto"/>
              </a:rPr>
              <a:t>- Link </a:t>
            </a:r>
            <a:r>
              <a:rPr lang="en-GB" sz="1400" dirty="0">
                <a:solidFill>
                  <a:schemeClr val="tx1"/>
                </a:solidFill>
                <a:latin typeface="+mn-lt"/>
                <a:ea typeface="Roboto"/>
                <a:cs typeface="Roboto"/>
              </a:rPr>
              <a:t>to dissemination, exploitation and impact potential where applicable</a:t>
            </a:r>
          </a:p>
          <a:p>
            <a:pPr marL="34290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400" dirty="0">
                <a:solidFill>
                  <a:schemeClr val="tx1"/>
                </a:solidFill>
                <a:latin typeface="+mn-lt"/>
                <a:ea typeface="Roboto"/>
                <a:cs typeface="Roboto"/>
              </a:rPr>
              <a:t>Contributions to the Project Objectives (PO)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GB" sz="1300" dirty="0">
                <a:solidFill>
                  <a:schemeClr val="tx1"/>
                </a:solidFill>
                <a:latin typeface="+mn-lt"/>
                <a:ea typeface="Roboto"/>
                <a:cs typeface="Roboto"/>
              </a:rPr>
              <a:t>– Concentrate </a:t>
            </a:r>
            <a:r>
              <a:rPr lang="en-GB" sz="1400" dirty="0">
                <a:solidFill>
                  <a:schemeClr val="tx1"/>
                </a:solidFill>
                <a:latin typeface="+mn-lt"/>
                <a:ea typeface="Roboto"/>
                <a:cs typeface="Roboto"/>
              </a:rPr>
              <a:t>on the POs most relevant to your WP, not all 5 PO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Char char="•"/>
              <a:defRPr/>
            </a:pPr>
            <a:r>
              <a:rPr lang="en-GB" sz="2400" dirty="0">
                <a:solidFill>
                  <a:schemeClr val="tx1"/>
                </a:solidFill>
                <a:latin typeface="+mn-lt"/>
                <a:ea typeface="Roboto"/>
                <a:cs typeface="Roboto"/>
              </a:rPr>
              <a:t>Progress towards WP Objectives(WPO)</a:t>
            </a:r>
          </a:p>
          <a:p>
            <a:pPr marL="800100" lvl="1">
              <a:lnSpc>
                <a:spcPct val="120000"/>
              </a:lnSpc>
              <a:spcBef>
                <a:spcPts val="0"/>
              </a:spcBef>
              <a:buFont typeface="System Font Regular"/>
              <a:buChar char="-"/>
              <a:defRPr/>
            </a:pPr>
            <a:r>
              <a:rPr lang="en-GB" sz="1400" dirty="0">
                <a:solidFill>
                  <a:schemeClr val="tx1"/>
                </a:solidFill>
                <a:latin typeface="+mn-lt"/>
                <a:ea typeface="Roboto"/>
                <a:cs typeface="Roboto"/>
              </a:rPr>
              <a:t>Is the progress reported in line with WPO and work plan as specified in the </a:t>
            </a:r>
            <a:r>
              <a:rPr lang="en-GB" sz="1400" dirty="0" err="1">
                <a:solidFill>
                  <a:schemeClr val="tx1"/>
                </a:solidFill>
                <a:latin typeface="+mn-lt"/>
                <a:ea typeface="Roboto"/>
                <a:cs typeface="Roboto"/>
              </a:rPr>
              <a:t>DoA</a:t>
            </a:r>
            <a:r>
              <a:rPr lang="en-GB" sz="1400" dirty="0">
                <a:solidFill>
                  <a:schemeClr val="tx1"/>
                </a:solidFill>
                <a:latin typeface="+mn-lt"/>
                <a:ea typeface="Roboto"/>
                <a:cs typeface="Roboto"/>
              </a:rPr>
              <a:t>?</a:t>
            </a:r>
          </a:p>
          <a:p>
            <a:pPr marL="800100" lvl="1">
              <a:lnSpc>
                <a:spcPct val="120000"/>
              </a:lnSpc>
              <a:spcBef>
                <a:spcPts val="0"/>
              </a:spcBef>
              <a:buFont typeface="System Font Regular"/>
              <a:buChar char="-"/>
              <a:defRPr/>
            </a:pPr>
            <a:r>
              <a:rPr lang="en-GB" sz="1400" dirty="0">
                <a:solidFill>
                  <a:schemeClr val="tx1"/>
                </a:solidFill>
                <a:latin typeface="+mn-lt"/>
                <a:ea typeface="Roboto"/>
                <a:cs typeface="Roboto"/>
              </a:rPr>
              <a:t>If there are significant deviations, please comment</a:t>
            </a:r>
          </a:p>
          <a:p>
            <a:pPr marL="800100" lvl="1">
              <a:lnSpc>
                <a:spcPct val="120000"/>
              </a:lnSpc>
              <a:spcBef>
                <a:spcPts val="0"/>
              </a:spcBef>
              <a:buFont typeface="System Font Regular"/>
              <a:buChar char="-"/>
              <a:defRPr/>
            </a:pPr>
            <a:r>
              <a:rPr lang="en-GB" sz="1400" dirty="0">
                <a:solidFill>
                  <a:schemeClr val="tx1"/>
                </a:solidFill>
                <a:latin typeface="+mn-lt"/>
                <a:ea typeface="Roboto"/>
                <a:cs typeface="Roboto"/>
              </a:rPr>
              <a:t>If applicable to your WP: Have the pilots studies started to show (innovative) results as described in the </a:t>
            </a:r>
            <a:r>
              <a:rPr lang="en-GB" sz="1400" dirty="0" err="1">
                <a:solidFill>
                  <a:schemeClr val="tx1"/>
                </a:solidFill>
                <a:latin typeface="+mn-lt"/>
                <a:ea typeface="Roboto"/>
                <a:cs typeface="Roboto"/>
              </a:rPr>
              <a:t>DoA</a:t>
            </a:r>
            <a:r>
              <a:rPr lang="en-GB" sz="1400" dirty="0">
                <a:solidFill>
                  <a:schemeClr val="tx1"/>
                </a:solidFill>
                <a:latin typeface="+mn-lt"/>
                <a:ea typeface="Roboto"/>
                <a:cs typeface="Roboto"/>
              </a:rPr>
              <a:t>?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,Sans-Serif"/>
              <a:buChar char="•"/>
              <a:defRPr/>
            </a:pPr>
            <a:r>
              <a:rPr lang="en-GB" sz="2400" dirty="0">
                <a:solidFill>
                  <a:schemeClr val="tx1"/>
                </a:solidFill>
                <a:latin typeface="+mn-lt"/>
                <a:ea typeface="Roboto"/>
                <a:cs typeface="Roboto"/>
              </a:rPr>
              <a:t>Potential for external use of results and added value of the resulting research  </a:t>
            </a:r>
          </a:p>
          <a:p>
            <a:pPr marL="702945" lvl="2" indent="-285750">
              <a:lnSpc>
                <a:spcPct val="120000"/>
              </a:lnSpc>
              <a:spcBef>
                <a:spcPts val="0"/>
              </a:spcBef>
              <a:buFont typeface="System Font Regular"/>
              <a:buChar char="-"/>
              <a:defRPr/>
            </a:pPr>
            <a:r>
              <a:rPr lang="en-US" sz="1300" dirty="0">
                <a:solidFill>
                  <a:schemeClr val="tx1"/>
                </a:solidFill>
                <a:latin typeface="+mn-lt"/>
                <a:ea typeface="Roboto"/>
                <a:cs typeface="Roboto"/>
              </a:rPr>
              <a:t>How they contribute to the broader community</a:t>
            </a:r>
            <a:endParaRPr lang="en-GB" sz="1300" dirty="0">
              <a:solidFill>
                <a:schemeClr val="tx1"/>
              </a:solidFill>
              <a:latin typeface="+mn-lt"/>
              <a:ea typeface="Roboto"/>
              <a:cs typeface="Roboto"/>
            </a:endParaRPr>
          </a:p>
          <a:p>
            <a:pPr marL="702945" lvl="2" indent="-285750">
              <a:lnSpc>
                <a:spcPct val="120000"/>
              </a:lnSpc>
              <a:spcBef>
                <a:spcPts val="0"/>
              </a:spcBef>
              <a:buFont typeface="System Font Regular"/>
              <a:buChar char="-"/>
              <a:defRPr/>
            </a:pPr>
            <a:r>
              <a:rPr lang="en-US" sz="1300" dirty="0">
                <a:solidFill>
                  <a:schemeClr val="tx1"/>
                </a:solidFill>
                <a:latin typeface="+mn-lt"/>
                <a:ea typeface="Roboto"/>
                <a:cs typeface="Roboto"/>
              </a:rPr>
              <a:t>Development in terms of creating impact with tools and services</a:t>
            </a:r>
          </a:p>
          <a:p>
            <a:pPr marL="302895"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Roboto"/>
                <a:cs typeface="Roboto"/>
              </a:rPr>
              <a:t>Challenges encountered</a:t>
            </a:r>
          </a:p>
          <a:p>
            <a:pPr marL="302895" lvl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Roboto"/>
                <a:cs typeface="Roboto"/>
              </a:rPr>
              <a:t>Next Steps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75106B7-6024-FF26-F325-D4A6284ABF6B}"/>
              </a:ext>
            </a:extLst>
          </p:cNvPr>
          <p:cNvSpPr txBox="1">
            <a:spLocks/>
          </p:cNvSpPr>
          <p:nvPr/>
        </p:nvSpPr>
        <p:spPr>
          <a:xfrm>
            <a:off x="528097" y="600824"/>
            <a:ext cx="10870580" cy="1106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b="1" dirty="0">
                <a:solidFill>
                  <a:srgbClr val="7030A0"/>
                </a:solidFill>
              </a:rPr>
              <a:t>WP2-7, &amp;WP9 Presentation </a:t>
            </a:r>
            <a:r>
              <a:rPr lang="sv-SE" sz="4000" b="1" dirty="0" err="1">
                <a:solidFill>
                  <a:srgbClr val="7030A0"/>
                </a:solidFill>
              </a:rPr>
              <a:t>Guidelines</a:t>
            </a:r>
            <a:endParaRPr lang="en-NO" sz="4000" b="1" dirty="0">
              <a:solidFill>
                <a:srgbClr val="7030A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6EB107-7393-BC3E-AAAE-7E8DEE773064}"/>
              </a:ext>
            </a:extLst>
          </p:cNvPr>
          <p:cNvSpPr txBox="1"/>
          <p:nvPr/>
        </p:nvSpPr>
        <p:spPr>
          <a:xfrm>
            <a:off x="528097" y="1452282"/>
            <a:ext cx="634603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Responsible: WP Leaders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573197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B44EBD6-08AE-CCD6-C103-4EDF6B36D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057" y="1784526"/>
            <a:ext cx="10730500" cy="388680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Responsible: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Sokratis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and Alisa (plus support from 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GB" sz="20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arianthi</a:t>
            </a:r>
            <a:r>
              <a:rPr lang="en-GB" sz="2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GB" sz="2000" dirty="0">
                <a:solidFill>
                  <a:srgbClr val="002060"/>
                </a:solidFill>
                <a:latin typeface="+mn-lt"/>
              </a:rPr>
              <a:t>Time 40 mins max. for presentation including  possible Qs from experts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GB" sz="3200" b="1" dirty="0">
                <a:solidFill>
                  <a:srgbClr val="44546A"/>
                </a:solidFill>
                <a:latin typeface="+mn-lt"/>
              </a:rPr>
              <a:t>Proposed Topics to be covered</a:t>
            </a:r>
            <a:endParaRPr lang="en-GB" sz="3200" i="1" dirty="0">
              <a:solidFill>
                <a:srgbClr val="FF0000"/>
              </a:solidFill>
              <a:latin typeface="+mn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GB" sz="1600" dirty="0">
              <a:solidFill>
                <a:srgbClr val="FF0000"/>
              </a:solidFill>
              <a:latin typeface="+mn-lt"/>
            </a:endParaRPr>
          </a:p>
          <a:p>
            <a:pPr marL="645795" lvl="2">
              <a:buFont typeface="Arial,Sans-Serif"/>
              <a:buChar char="•"/>
              <a:defRPr/>
            </a:pPr>
            <a:r>
              <a:rPr lang="en-GB" dirty="0">
                <a:ea typeface="Roboto"/>
                <a:cs typeface="Roboto"/>
              </a:rPr>
              <a:t>Show progress made since project start</a:t>
            </a:r>
          </a:p>
          <a:p>
            <a:pPr marL="645795" lvl="2">
              <a:buFont typeface="Arial,Sans-Serif"/>
              <a:buChar char="•"/>
              <a:defRPr/>
            </a:pPr>
            <a:r>
              <a:rPr lang="en-GB" dirty="0">
                <a:ea typeface="Roboto"/>
                <a:cs typeface="Roboto"/>
              </a:rPr>
              <a:t>Demonstrate how technologies and tools are used </a:t>
            </a:r>
          </a:p>
          <a:p>
            <a:pPr marL="645795" lvl="2">
              <a:buFont typeface="Arial,Sans-Serif"/>
              <a:buChar char="•"/>
              <a:defRPr/>
            </a:pPr>
            <a:r>
              <a:rPr lang="en-GB" dirty="0">
                <a:ea typeface="Roboto"/>
                <a:cs typeface="Roboto"/>
              </a:rPr>
              <a:t>Outlook and next steps</a:t>
            </a:r>
            <a:endParaRPr lang="en-GB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000" b="1" dirty="0">
              <a:solidFill>
                <a:schemeClr val="tx1"/>
              </a:solidFill>
              <a:latin typeface="+mn-lt"/>
              <a:cs typeface="New Peninim MT" pitchFamily="2" charset="-79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75106B7-6024-FF26-F325-D4A6284ABF6B}"/>
              </a:ext>
            </a:extLst>
          </p:cNvPr>
          <p:cNvSpPr txBox="1">
            <a:spLocks/>
          </p:cNvSpPr>
          <p:nvPr/>
        </p:nvSpPr>
        <p:spPr>
          <a:xfrm>
            <a:off x="458057" y="869119"/>
            <a:ext cx="10870580" cy="1106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b="1" dirty="0" err="1">
                <a:solidFill>
                  <a:srgbClr val="7030A0"/>
                </a:solidFill>
              </a:rPr>
              <a:t>Showcases</a:t>
            </a:r>
            <a:r>
              <a:rPr lang="sv-SE" sz="4000" b="1" dirty="0">
                <a:solidFill>
                  <a:srgbClr val="7030A0"/>
                </a:solidFill>
              </a:rPr>
              <a:t>: Project Technologies and Tools</a:t>
            </a:r>
            <a:endParaRPr lang="en-NO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781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75106B7-6024-FF26-F325-D4A6284ABF6B}"/>
              </a:ext>
            </a:extLst>
          </p:cNvPr>
          <p:cNvSpPr txBox="1">
            <a:spLocks/>
          </p:cNvSpPr>
          <p:nvPr/>
        </p:nvSpPr>
        <p:spPr>
          <a:xfrm>
            <a:off x="458057" y="832706"/>
            <a:ext cx="10870580" cy="1106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200" b="1" dirty="0">
                <a:solidFill>
                  <a:srgbClr val="7030A0"/>
                </a:solidFill>
              </a:rPr>
              <a:t>WP8 </a:t>
            </a:r>
            <a:r>
              <a:rPr lang="sv-SE" sz="3200" b="1" dirty="0" err="1">
                <a:solidFill>
                  <a:srgbClr val="7030A0"/>
                </a:solidFill>
              </a:rPr>
              <a:t>including</a:t>
            </a:r>
            <a:r>
              <a:rPr lang="sv-SE" sz="3200" b="1" dirty="0">
                <a:solidFill>
                  <a:srgbClr val="7030A0"/>
                </a:solidFill>
              </a:rPr>
              <a:t> </a:t>
            </a:r>
            <a:r>
              <a:rPr lang="sv-SE" sz="3200" b="1" dirty="0" err="1">
                <a:solidFill>
                  <a:srgbClr val="7030A0"/>
                </a:solidFill>
              </a:rPr>
              <a:t>Impact</a:t>
            </a:r>
            <a:r>
              <a:rPr lang="sv-SE" sz="3200" b="1" dirty="0">
                <a:solidFill>
                  <a:srgbClr val="7030A0"/>
                </a:solidFill>
              </a:rPr>
              <a:t>, Dissemination, Communication and </a:t>
            </a:r>
            <a:r>
              <a:rPr lang="sv-SE" sz="3200" b="1" dirty="0" err="1">
                <a:solidFill>
                  <a:srgbClr val="7030A0"/>
                </a:solidFill>
              </a:rPr>
              <a:t>Exploitation</a:t>
            </a:r>
            <a:r>
              <a:rPr lang="sv-SE" sz="3200" b="1" dirty="0">
                <a:solidFill>
                  <a:srgbClr val="7030A0"/>
                </a:solidFill>
              </a:rPr>
              <a:t> (OU) </a:t>
            </a:r>
            <a:endParaRPr lang="en-NO" sz="3200" b="1" dirty="0">
              <a:solidFill>
                <a:srgbClr val="7030A0"/>
              </a:solidFill>
            </a:endParaRP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D5ACD5DA-E6F5-DB44-2281-F42C29EFE872}"/>
              </a:ext>
            </a:extLst>
          </p:cNvPr>
          <p:cNvSpPr txBox="1">
            <a:spLocks/>
          </p:cNvSpPr>
          <p:nvPr/>
        </p:nvSpPr>
        <p:spPr>
          <a:xfrm>
            <a:off x="458057" y="1938854"/>
            <a:ext cx="11612023" cy="391087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Responsible: Thea</a:t>
            </a:r>
          </a:p>
          <a:p>
            <a:pPr marL="0" indent="0">
              <a:buNone/>
            </a:pPr>
            <a:r>
              <a:rPr lang="en-GB" sz="1900" dirty="0">
                <a:solidFill>
                  <a:schemeClr val="tx2">
                    <a:lumMod val="75000"/>
                  </a:schemeClr>
                </a:solidFill>
                <a:effectLst/>
              </a:rPr>
              <a:t>NB: In summary - Progress and Achievements, including use of results, innovation, communication, maximizing impact and interaction with sister projects in cluster</a:t>
            </a:r>
          </a:p>
          <a:p>
            <a:pPr marL="0" indent="0">
              <a:buNone/>
            </a:pPr>
            <a:r>
              <a:rPr lang="sv-SE" sz="2000" b="1" dirty="0" err="1">
                <a:solidFill>
                  <a:schemeClr val="tx2">
                    <a:lumMod val="75000"/>
                  </a:schemeClr>
                </a:solidFill>
              </a:rPr>
              <a:t>Detailed</a:t>
            </a:r>
            <a:r>
              <a:rPr lang="sv-SE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sz="2000" b="1" dirty="0" err="1">
                <a:solidFill>
                  <a:schemeClr val="tx2">
                    <a:lumMod val="75000"/>
                  </a:schemeClr>
                </a:solidFill>
              </a:rPr>
              <a:t>Reporting</a:t>
            </a:r>
            <a:r>
              <a:rPr lang="sv-SE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sz="2000" b="1" dirty="0" err="1">
                <a:solidFill>
                  <a:schemeClr val="tx2">
                    <a:lumMod val="75000"/>
                  </a:schemeClr>
                </a:solidFill>
              </a:rPr>
              <a:t>Guidelines</a:t>
            </a:r>
            <a:endParaRPr lang="sv-SE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GB" sz="1200" dirty="0">
              <a:solidFill>
                <a:schemeClr val="tx2">
                  <a:lumMod val="75000"/>
                </a:schemeClr>
              </a:solidFill>
            </a:endParaRPr>
          </a:p>
          <a:p>
            <a:pPr marL="702945" lvl="2">
              <a:lnSpc>
                <a:spcPct val="110000"/>
              </a:lnSpc>
              <a:spcBef>
                <a:spcPts val="0"/>
              </a:spcBef>
              <a:defRPr/>
            </a:pPr>
            <a:r>
              <a:rPr lang="en-GB" sz="1900" dirty="0">
                <a:ea typeface="Roboto"/>
              </a:rPr>
              <a:t>Does the work carried out contribute to the expected impacts detailed in the </a:t>
            </a:r>
            <a:r>
              <a:rPr lang="en-GB" sz="1900" dirty="0" err="1">
                <a:ea typeface="Roboto"/>
              </a:rPr>
              <a:t>DoA</a:t>
            </a:r>
            <a:r>
              <a:rPr lang="en-GB" sz="1900" dirty="0">
                <a:ea typeface="Roboto"/>
              </a:rPr>
              <a:t>?</a:t>
            </a:r>
            <a:endParaRPr lang="en-GB" sz="1900" dirty="0"/>
          </a:p>
          <a:p>
            <a:pPr marL="702945" lvl="2">
              <a:lnSpc>
                <a:spcPct val="110000"/>
              </a:lnSpc>
              <a:spcBef>
                <a:spcPts val="0"/>
              </a:spcBef>
              <a:defRPr/>
            </a:pPr>
            <a:r>
              <a:rPr lang="en-GB" sz="1900" dirty="0">
                <a:ea typeface="Roboto"/>
              </a:rPr>
              <a:t>For </a:t>
            </a:r>
            <a:r>
              <a:rPr lang="en-GB" sz="1900" dirty="0" err="1">
                <a:ea typeface="Roboto"/>
              </a:rPr>
              <a:t>Exten</a:t>
            </a:r>
            <a:r>
              <a:rPr lang="en-GB" sz="1900" dirty="0">
                <a:ea typeface="Roboto"/>
              </a:rPr>
              <a:t>.(D.T.)</a:t>
            </a:r>
            <a:r>
              <a:rPr lang="en-GB" sz="1900" baseline="30000" dirty="0">
                <a:ea typeface="Roboto"/>
              </a:rPr>
              <a:t>2</a:t>
            </a:r>
            <a:r>
              <a:rPr lang="en-GB" sz="1900" dirty="0">
                <a:ea typeface="Roboto"/>
              </a:rPr>
              <a:t> (comment on/provide details on only what is applicable from the below): </a:t>
            </a:r>
          </a:p>
          <a:p>
            <a:pPr marL="1201737" lvl="4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GB" sz="1400" dirty="0">
                <a:ea typeface="Roboto"/>
              </a:rPr>
              <a:t>Does the work carried out follow the plan detailed in the </a:t>
            </a:r>
            <a:r>
              <a:rPr lang="en-GB" sz="1400" dirty="0" err="1">
                <a:ea typeface="Roboto"/>
              </a:rPr>
              <a:t>DoA</a:t>
            </a:r>
            <a:r>
              <a:rPr lang="en-GB" sz="1400" dirty="0">
                <a:ea typeface="Roboto"/>
              </a:rPr>
              <a:t> to enhance innovation capacity, create new markets opportunities, strengthen competitiveness and growth of companies, address issues related to climate change or the environment, address industrial and/or societal needs at regional level or bring other important benefits for society? Give information on the relevant innovation activities carried out (prototypes, testing activities, standards, clinical trials) and/or new product service, reference materials, process or method (to be) launched to the market, if any.</a:t>
            </a:r>
            <a:endParaRPr lang="en-GB" sz="1400" dirty="0"/>
          </a:p>
          <a:p>
            <a:pPr marL="702945" lvl="2">
              <a:lnSpc>
                <a:spcPct val="110000"/>
              </a:lnSpc>
              <a:spcBef>
                <a:spcPts val="0"/>
              </a:spcBef>
              <a:defRPr/>
            </a:pPr>
            <a:r>
              <a:rPr lang="en-GB" sz="1900" dirty="0">
                <a:ea typeface="Roboto"/>
              </a:rPr>
              <a:t>Does the work carried out contribute towards European policy objectives and strategies and have an impact on policy making?</a:t>
            </a:r>
          </a:p>
          <a:p>
            <a:pPr marL="702945" lvl="2">
              <a:lnSpc>
                <a:spcPct val="110000"/>
              </a:lnSpc>
              <a:spcBef>
                <a:spcPts val="0"/>
              </a:spcBef>
              <a:defRPr/>
            </a:pPr>
            <a:r>
              <a:rPr lang="en-GB" sz="1900" dirty="0">
                <a:ea typeface="Roboto"/>
              </a:rPr>
              <a:t>Have the beneficiaries disseminated project results in scientific publications as planned in the </a:t>
            </a:r>
            <a:r>
              <a:rPr lang="en-GB" sz="1900" dirty="0" err="1">
                <a:ea typeface="Roboto"/>
              </a:rPr>
              <a:t>DoA</a:t>
            </a:r>
            <a:r>
              <a:rPr lang="en-GB" sz="1900" dirty="0">
                <a:ea typeface="Roboto"/>
              </a:rPr>
              <a:t> (including the deposition of publications in open access repositories)? Do they include a reference to EU funding?</a:t>
            </a:r>
            <a:endParaRPr lang="en-GB" sz="1900" dirty="0"/>
          </a:p>
          <a:p>
            <a:pPr marL="702945" lvl="2">
              <a:lnSpc>
                <a:spcPct val="110000"/>
              </a:lnSpc>
              <a:spcBef>
                <a:spcPts val="0"/>
              </a:spcBef>
              <a:defRPr/>
            </a:pPr>
            <a:r>
              <a:rPr lang="en-GB" sz="1900" dirty="0">
                <a:ea typeface="Roboto"/>
              </a:rPr>
              <a:t>Have the beneficiaries disseminated and communicated project activities and results by other means than scientific publications (social media, press-release, the project web site, video/film, etc) as planned in the </a:t>
            </a:r>
            <a:r>
              <a:rPr lang="en-GB" sz="1900" dirty="0" err="1">
                <a:ea typeface="Roboto"/>
              </a:rPr>
              <a:t>DoA</a:t>
            </a:r>
            <a:r>
              <a:rPr lang="en-GB" sz="1900" dirty="0">
                <a:ea typeface="Roboto"/>
              </a:rPr>
              <a:t>? Do they include a reference to EU funding?</a:t>
            </a:r>
            <a:endParaRPr lang="en-GB" sz="1900" dirty="0"/>
          </a:p>
          <a:p>
            <a:pPr marL="702945" lvl="2">
              <a:lnSpc>
                <a:spcPct val="110000"/>
              </a:lnSpc>
              <a:spcBef>
                <a:spcPts val="0"/>
              </a:spcBef>
              <a:defRPr/>
            </a:pPr>
            <a:r>
              <a:rPr lang="en-GB" sz="1900" dirty="0">
                <a:ea typeface="Roboto"/>
              </a:rPr>
              <a:t>Has the plan for the exploitation and dissemination of the results been updated and implemented as described in the </a:t>
            </a:r>
            <a:r>
              <a:rPr lang="en-GB" sz="1900" dirty="0" err="1">
                <a:ea typeface="Roboto"/>
              </a:rPr>
              <a:t>DoA</a:t>
            </a:r>
            <a:endParaRPr lang="en-GB" sz="19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1800" b="1" dirty="0">
              <a:cs typeface="New Peninim M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36128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789</Words>
  <Application>Microsoft Macintosh PowerPoint</Application>
  <PresentationFormat>Widescreen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Aptos</vt:lpstr>
      <vt:lpstr>Arial</vt:lpstr>
      <vt:lpstr>Arial,Sans-Serif</vt:lpstr>
      <vt:lpstr>Calibri</vt:lpstr>
      <vt:lpstr>Calibri Light</vt:lpstr>
      <vt:lpstr>New Peninim MT</vt:lpstr>
      <vt:lpstr>Roboto</vt:lpstr>
      <vt:lpstr>System Font Regular</vt:lpstr>
      <vt:lpstr>office theme</vt:lpstr>
      <vt:lpstr>P1 Review Guidelines</vt:lpstr>
      <vt:lpstr>General Guidelines</vt:lpstr>
      <vt:lpstr>Use Consistent Terminolgy in Your Slides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Shamim Patel</cp:lastModifiedBy>
  <cp:revision>15</cp:revision>
  <dcterms:created xsi:type="dcterms:W3CDTF">2022-12-09T11:04:06Z</dcterms:created>
  <dcterms:modified xsi:type="dcterms:W3CDTF">2024-03-27T10:19:29Z</dcterms:modified>
</cp:coreProperties>
</file>